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91"/>
  </p:notesMasterIdLst>
  <p:sldIdLst>
    <p:sldId id="256" r:id="rId2"/>
    <p:sldId id="257" r:id="rId3"/>
    <p:sldId id="345" r:id="rId4"/>
    <p:sldId id="346" r:id="rId5"/>
    <p:sldId id="347" r:id="rId6"/>
    <p:sldId id="264" r:id="rId7"/>
    <p:sldId id="330" r:id="rId8"/>
    <p:sldId id="265" r:id="rId9"/>
    <p:sldId id="296" r:id="rId10"/>
    <p:sldId id="339" r:id="rId11"/>
    <p:sldId id="269" r:id="rId12"/>
    <p:sldId id="325" r:id="rId13"/>
    <p:sldId id="270" r:id="rId14"/>
    <p:sldId id="338" r:id="rId15"/>
    <p:sldId id="298" r:id="rId16"/>
    <p:sldId id="273" r:id="rId17"/>
    <p:sldId id="311" r:id="rId18"/>
    <p:sldId id="312" r:id="rId19"/>
    <p:sldId id="274" r:id="rId20"/>
    <p:sldId id="277" r:id="rId21"/>
    <p:sldId id="337" r:id="rId22"/>
    <p:sldId id="356" r:id="rId23"/>
    <p:sldId id="357" r:id="rId24"/>
    <p:sldId id="304" r:id="rId25"/>
    <p:sldId id="282" r:id="rId26"/>
    <p:sldId id="313" r:id="rId27"/>
    <p:sldId id="281" r:id="rId28"/>
    <p:sldId id="333" r:id="rId29"/>
    <p:sldId id="327" r:id="rId30"/>
    <p:sldId id="314" r:id="rId31"/>
    <p:sldId id="326" r:id="rId32"/>
    <p:sldId id="336" r:id="rId33"/>
    <p:sldId id="288" r:id="rId34"/>
    <p:sldId id="289" r:id="rId35"/>
    <p:sldId id="290" r:id="rId36"/>
    <p:sldId id="335" r:id="rId37"/>
    <p:sldId id="291" r:id="rId38"/>
    <p:sldId id="299" r:id="rId39"/>
    <p:sldId id="292" r:id="rId40"/>
    <p:sldId id="302" r:id="rId41"/>
    <p:sldId id="319" r:id="rId42"/>
    <p:sldId id="317" r:id="rId43"/>
    <p:sldId id="320" r:id="rId44"/>
    <p:sldId id="295" r:id="rId45"/>
    <p:sldId id="352" r:id="rId46"/>
    <p:sldId id="355" r:id="rId47"/>
    <p:sldId id="354" r:id="rId48"/>
    <p:sldId id="353" r:id="rId49"/>
    <p:sldId id="359" r:id="rId50"/>
    <p:sldId id="358" r:id="rId51"/>
    <p:sldId id="362" r:id="rId52"/>
    <p:sldId id="360" r:id="rId53"/>
    <p:sldId id="334" r:id="rId54"/>
    <p:sldId id="361" r:id="rId55"/>
    <p:sldId id="363" r:id="rId56"/>
    <p:sldId id="348" r:id="rId57"/>
    <p:sldId id="316" r:id="rId58"/>
    <p:sldId id="268" r:id="rId59"/>
    <p:sldId id="303" r:id="rId60"/>
    <p:sldId id="310" r:id="rId61"/>
    <p:sldId id="308" r:id="rId62"/>
    <p:sldId id="275" r:id="rId63"/>
    <p:sldId id="309" r:id="rId64"/>
    <p:sldId id="306" r:id="rId65"/>
    <p:sldId id="283" r:id="rId66"/>
    <p:sldId id="307" r:id="rId67"/>
    <p:sldId id="331" r:id="rId68"/>
    <p:sldId id="349" r:id="rId69"/>
    <p:sldId id="350" r:id="rId70"/>
    <p:sldId id="365" r:id="rId71"/>
    <p:sldId id="340" r:id="rId72"/>
    <p:sldId id="364" r:id="rId73"/>
    <p:sldId id="329" r:id="rId74"/>
    <p:sldId id="301" r:id="rId75"/>
    <p:sldId id="315" r:id="rId76"/>
    <p:sldId id="294" r:id="rId77"/>
    <p:sldId id="367" r:id="rId78"/>
    <p:sldId id="279" r:id="rId79"/>
    <p:sldId id="305" r:id="rId80"/>
    <p:sldId id="328" r:id="rId81"/>
    <p:sldId id="300" r:id="rId82"/>
    <p:sldId id="323" r:id="rId83"/>
    <p:sldId id="332" r:id="rId84"/>
    <p:sldId id="324" r:id="rId85"/>
    <p:sldId id="351" r:id="rId86"/>
    <p:sldId id="366" r:id="rId87"/>
    <p:sldId id="342" r:id="rId88"/>
    <p:sldId id="321" r:id="rId89"/>
    <p:sldId id="322" r:id="rId90"/>
  </p:sldIdLst>
  <p:sldSz cx="9144000" cy="6858000" type="screen4x3"/>
  <p:notesSz cx="6858000" cy="9144000"/>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0" d="100"/>
          <a:sy n="120" d="100"/>
        </p:scale>
        <p:origin x="-1374" y="-72"/>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69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A45C7-E9E8-48B1-B9A7-8011CAE9F748}" type="datetimeFigureOut">
              <a:rPr lang="en-US" smtClean="0"/>
              <a:pPr/>
              <a:t>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0ACA07-1EBB-4843-A5B2-4A21CC23A173}" type="slidenum">
              <a:rPr lang="en-US" smtClean="0"/>
              <a:pPr/>
              <a:t>‹#›</a:t>
            </a:fld>
            <a:endParaRPr lang="en-US" dirty="0"/>
          </a:p>
        </p:txBody>
      </p:sp>
    </p:spTree>
    <p:extLst>
      <p:ext uri="{BB962C8B-B14F-4D97-AF65-F5344CB8AC3E}">
        <p14:creationId xmlns:p14="http://schemas.microsoft.com/office/powerpoint/2010/main" val="358516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4D9C0BD-26B0-45A0-8593-F80F4725D294}" type="slidenum">
              <a:rPr lang="en-US" smtClean="0"/>
              <a:pPr/>
              <a:t>17</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4D9C0BD-26B0-45A0-8593-F80F4725D294}" type="slidenum">
              <a:rPr lang="en-US" smtClean="0"/>
              <a:pPr/>
              <a:t>18</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2" name="Footer Placeholder 1"/>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endParaRPr lang="en-US" dirty="0"/>
          </a:p>
        </p:txBody>
      </p:sp>
      <p:sp>
        <p:nvSpPr>
          <p:cNvPr id="16" name="Slide Number Placeholder 15"/>
          <p:cNvSpPr>
            <a:spLocks noGrp="1"/>
          </p:cNvSpPr>
          <p:nvPr>
            <p:ph type="sldNum" sz="quarter" idx="12"/>
          </p:nvPr>
        </p:nvSpPr>
        <p:spPr>
          <a:xfrm>
            <a:off x="8229600" y="6473952"/>
            <a:ext cx="758952" cy="246888"/>
          </a:xfrm>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11FF04C9-2529-4F79-BD77-6802D72B5242}" type="slidenum">
              <a:rPr lang="en-US" smtClean="0"/>
              <a:pPr/>
              <a:t>‹#›</a:t>
            </a:fld>
            <a:endParaRPr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comb/>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fld id="{11FF04C9-2529-4F79-BD77-6802D72B5242}" type="slidenum">
              <a:rPr lang="en-US" smtClean="0"/>
              <a:pPr/>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transition>
    <p:comb/>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24" name="Footer Placeholder 23"/>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29" name="Footer Placeholder 28"/>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1FF04C9-2529-4F79-BD77-6802D72B5242}" type="slidenum">
              <a:rPr lang="en-US" smtClean="0"/>
              <a:pPr/>
              <a:t>‹#›</a:t>
            </a:fld>
            <a:endParaRPr lang="en-US" dirty="0"/>
          </a:p>
        </p:txBody>
      </p:sp>
    </p:spTree>
  </p:cSld>
  <p:clrMapOvr>
    <a:masterClrMapping/>
  </p:clrMapOvr>
  <p:transition>
    <p:comb/>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dirty="0" smtClean="0"/>
              <a:t>Click icon to add picture</a:t>
            </a:r>
            <a:endParaRPr kumimoji="0" lang="en-US" dirty="0"/>
          </a:p>
        </p:txBody>
      </p:sp>
      <p:sp>
        <p:nvSpPr>
          <p:cNvPr id="7" name="Date Placeholder 6"/>
          <p:cNvSpPr>
            <a:spLocks noGrp="1"/>
          </p:cNvSpPr>
          <p:nvPr>
            <p:ph type="dt" sz="half" idx="10"/>
          </p:nvPr>
        </p:nvSpPr>
        <p:spPr/>
        <p:txBody>
          <a:bodyPr/>
          <a:lstStyle/>
          <a:p>
            <a:fld id="{FE38966A-1ADA-4B11-BD73-04F33C62C1DD}" type="datetimeFigureOut">
              <a:rPr lang="en-US" smtClean="0"/>
              <a:pPr/>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11FF04C9-2529-4F79-BD77-6802D72B5242}" type="slidenum">
              <a:rPr lang="en-US" smtClean="0"/>
              <a:pPr/>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comb/>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FE38966A-1ADA-4B11-BD73-04F33C62C1DD}" type="datetimeFigureOut">
              <a:rPr lang="en-US" smtClean="0"/>
              <a:pPr/>
              <a:t>2/6/2019</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1FF04C9-2529-4F79-BD77-6802D72B5242}" type="slidenum">
              <a:rPr lang="en-US" smtClean="0"/>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comb/>
  </p:transition>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hyperlink" Target="http://www.interlockingballas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22.w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28.jp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eg"/><Relationship Id="rId1" Type="http://schemas.openxmlformats.org/officeDocument/2006/relationships/slideLayout" Target="../slideLayouts/slideLayout4.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6.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87.jpg"/><Relationship Id="rId4" Type="http://schemas.openxmlformats.org/officeDocument/2006/relationships/image" Target="../media/image8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Environment One</a:t>
            </a:r>
            <a:endParaRPr lang="en-US" dirty="0"/>
          </a:p>
        </p:txBody>
      </p:sp>
      <p:sp>
        <p:nvSpPr>
          <p:cNvPr id="3" name="Subtitle 2"/>
          <p:cNvSpPr>
            <a:spLocks noGrp="1"/>
          </p:cNvSpPr>
          <p:nvPr>
            <p:ph type="subTitle" idx="1"/>
          </p:nvPr>
        </p:nvSpPr>
        <p:spPr>
          <a:xfrm>
            <a:off x="381000" y="3581400"/>
            <a:ext cx="5257800" cy="1219200"/>
          </a:xfrm>
        </p:spPr>
        <p:txBody>
          <a:bodyPr/>
          <a:lstStyle/>
          <a:p>
            <a:r>
              <a:rPr lang="en-US" dirty="0" smtClean="0"/>
              <a:t>D Series and IH indoor Certified Installation</a:t>
            </a:r>
            <a:endParaRPr lang="en-US" dirty="0"/>
          </a:p>
        </p:txBody>
      </p:sp>
      <p:pic>
        <p:nvPicPr>
          <p:cNvPr id="2050" name="Picture 2" descr="F:\My Documents\My Pictures\eone logo\EONE Sewer Systems logo.jpg"/>
          <p:cNvPicPr>
            <a:picLocks noChangeAspect="1" noChangeArrowheads="1"/>
          </p:cNvPicPr>
          <p:nvPr/>
        </p:nvPicPr>
        <p:blipFill>
          <a:blip r:embed="rId2" cstate="email"/>
          <a:srcRect/>
          <a:stretch>
            <a:fillRect/>
          </a:stretch>
        </p:blipFill>
        <p:spPr bwMode="auto">
          <a:xfrm>
            <a:off x="381000" y="304800"/>
            <a:ext cx="1828800" cy="755650"/>
          </a:xfrm>
          <a:prstGeom prst="rect">
            <a:avLst/>
          </a:prstGeom>
          <a:noFill/>
        </p:spPr>
      </p:pic>
      <p:pic>
        <p:nvPicPr>
          <p:cNvPr id="6" name="Content Placeholder 3" descr="DH071.gif"/>
          <p:cNvPicPr>
            <a:picLocks noChangeAspect="1"/>
          </p:cNvPicPr>
          <p:nvPr/>
        </p:nvPicPr>
        <p:blipFill>
          <a:blip r:embed="rId3" cstate="email"/>
          <a:stretch>
            <a:fillRect/>
          </a:stretch>
        </p:blipFill>
        <p:spPr>
          <a:xfrm>
            <a:off x="7162800" y="457200"/>
            <a:ext cx="2114195" cy="52276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371600"/>
            <a:ext cx="4596782" cy="1103472"/>
          </a:xfrm>
          <a:prstGeom prst="rect">
            <a:avLst/>
          </a:prstGeom>
        </p:spPr>
      </p:pic>
      <p:sp>
        <p:nvSpPr>
          <p:cNvPr id="5" name="TextBox 4"/>
          <p:cNvSpPr txBox="1"/>
          <p:nvPr/>
        </p:nvSpPr>
        <p:spPr>
          <a:xfrm>
            <a:off x="381000" y="2667000"/>
            <a:ext cx="4596782" cy="646331"/>
          </a:xfrm>
          <a:prstGeom prst="rect">
            <a:avLst/>
          </a:prstGeom>
          <a:noFill/>
        </p:spPr>
        <p:txBody>
          <a:bodyPr wrap="square" rtlCol="0">
            <a:spAutoFit/>
          </a:bodyPr>
          <a:lstStyle/>
          <a:p>
            <a:pPr algn="ctr"/>
            <a:r>
              <a:rPr lang="en-US" b="1" dirty="0" smtClean="0">
                <a:solidFill>
                  <a:srgbClr val="FF0000"/>
                </a:solidFill>
              </a:rPr>
              <a:t>Now representing E/One in the six New England States</a:t>
            </a:r>
            <a:r>
              <a:rPr lang="en-US" dirty="0" smtClean="0">
                <a:solidFill>
                  <a:srgbClr val="FF0000"/>
                </a:solidFill>
              </a:rPr>
              <a:t>.</a:t>
            </a:r>
            <a:endParaRPr lang="en-US" dirty="0">
              <a:solidFill>
                <a:srgbClr val="FF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3001940"/>
            <a:ext cx="2444899" cy="2379730"/>
          </a:xfrm>
          <a:prstGeom prst="rect">
            <a:avLst/>
          </a:prstGeom>
        </p:spPr>
      </p:pic>
    </p:spTree>
  </p:cSld>
  <p:clrMapOvr>
    <a:masterClrMapping/>
  </p:clrMapOvr>
  <p:transition>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9848" cy="2209800"/>
          </a:xfrm>
        </p:spPr>
        <p:txBody>
          <a:bodyPr>
            <a:normAutofit/>
          </a:bodyPr>
          <a:lstStyle/>
          <a:p>
            <a:pPr algn="r"/>
            <a:r>
              <a:rPr lang="en-US" dirty="0" smtClean="0"/>
              <a:t>Before you begin- inspection </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1223587177"/>
      </p:ext>
    </p:extLst>
  </p:cSld>
  <p:clrMapOvr>
    <a:masterClrMapping/>
  </p:clrMapOvr>
  <p:transition>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Inspection – </a:t>
            </a:r>
            <a:r>
              <a:rPr lang="en-US" sz="2400" dirty="0" smtClean="0"/>
              <a:t>Before you begin </a:t>
            </a:r>
            <a:endParaRPr lang="en-US" sz="2400" dirty="0"/>
          </a:p>
        </p:txBody>
      </p:sp>
      <p:sp>
        <p:nvSpPr>
          <p:cNvPr id="3" name="Content Placeholder 2"/>
          <p:cNvSpPr>
            <a:spLocks noGrp="1"/>
          </p:cNvSpPr>
          <p:nvPr>
            <p:ph sz="half" idx="1"/>
          </p:nvPr>
        </p:nvSpPr>
        <p:spPr>
          <a:xfrm>
            <a:off x="304800" y="1600200"/>
            <a:ext cx="8458200" cy="4724400"/>
          </a:xfrm>
        </p:spPr>
        <p:txBody>
          <a:bodyPr>
            <a:normAutofit fontScale="92500" lnSpcReduction="10000"/>
          </a:bodyPr>
          <a:lstStyle/>
          <a:p>
            <a:pPr>
              <a:buFont typeface="Wingdings" pitchFamily="2" charset="2"/>
              <a:buChar char="Ø"/>
            </a:pPr>
            <a:r>
              <a:rPr lang="en-US" dirty="0" smtClean="0"/>
              <a:t>What to look for</a:t>
            </a:r>
          </a:p>
          <a:p>
            <a:pPr lvl="1">
              <a:buFont typeface="Wingdings" pitchFamily="2" charset="2"/>
              <a:buChar char="Ø"/>
            </a:pPr>
            <a:r>
              <a:rPr lang="en-US" dirty="0" smtClean="0"/>
              <a:t>Check tanks for cracks, broken discharge connections, seam separation, etc.</a:t>
            </a:r>
          </a:p>
          <a:p>
            <a:pPr lvl="1">
              <a:buFont typeface="Wingdings" pitchFamily="2" charset="2"/>
              <a:buChar char="Ø"/>
            </a:pPr>
            <a:r>
              <a:rPr lang="en-US" dirty="0" smtClean="0"/>
              <a:t>Check Panel containers for external damage to the box.</a:t>
            </a:r>
          </a:p>
          <a:p>
            <a:pPr lvl="1">
              <a:buFont typeface="Wingdings" pitchFamily="2" charset="2"/>
              <a:buChar char="Ø"/>
            </a:pPr>
            <a:r>
              <a:rPr lang="en-US" dirty="0" smtClean="0"/>
              <a:t>Check Pump containers for external damage to the box</a:t>
            </a:r>
          </a:p>
          <a:p>
            <a:pPr>
              <a:buFont typeface="Wingdings" pitchFamily="2" charset="2"/>
              <a:buChar char="Ø"/>
            </a:pPr>
            <a:r>
              <a:rPr lang="en-US" dirty="0" smtClean="0"/>
              <a:t>Liability</a:t>
            </a:r>
          </a:p>
          <a:p>
            <a:pPr lvl="1">
              <a:buFont typeface="Wingdings" pitchFamily="2" charset="2"/>
              <a:buChar char="Ø"/>
            </a:pPr>
            <a:r>
              <a:rPr lang="en-US" dirty="0" smtClean="0"/>
              <a:t>Once you sign for it, you limit your ability to submit a claim for damages to the trucking company</a:t>
            </a:r>
          </a:p>
          <a:p>
            <a:pPr>
              <a:buFont typeface="Wingdings" pitchFamily="2" charset="2"/>
              <a:buChar char="Ø"/>
            </a:pPr>
            <a:r>
              <a:rPr lang="en-US" dirty="0" smtClean="0"/>
              <a:t>Storage</a:t>
            </a:r>
          </a:p>
          <a:p>
            <a:pPr lvl="1">
              <a:buFont typeface="Wingdings" pitchFamily="2" charset="2"/>
              <a:buChar char="Ø"/>
            </a:pPr>
            <a:r>
              <a:rPr lang="en-US" dirty="0" smtClean="0"/>
              <a:t>Cores, which may be shipped separately in some models, are stacked on pallets in cardboard boxes. Store cores in a dry area.</a:t>
            </a:r>
          </a:p>
        </p:txBody>
      </p:sp>
      <p:pic>
        <p:nvPicPr>
          <p:cNvPr id="8194"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3">
                                            <p:txEl>
                                              <p:pRg st="4" end="4"/>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p:cTn id="1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Inspection – </a:t>
            </a:r>
            <a:r>
              <a:rPr lang="en-US" sz="2400" dirty="0" smtClean="0"/>
              <a:t>Before you begin </a:t>
            </a:r>
            <a:endParaRPr lang="en-US" sz="2400" dirty="0"/>
          </a:p>
        </p:txBody>
      </p:sp>
      <p:sp>
        <p:nvSpPr>
          <p:cNvPr id="3" name="Content Placeholder 2"/>
          <p:cNvSpPr>
            <a:spLocks noGrp="1"/>
          </p:cNvSpPr>
          <p:nvPr>
            <p:ph sz="half" idx="1"/>
          </p:nvPr>
        </p:nvSpPr>
        <p:spPr>
          <a:xfrm>
            <a:off x="304800" y="1600200"/>
            <a:ext cx="8458200" cy="4724400"/>
          </a:xfrm>
        </p:spPr>
        <p:txBody>
          <a:bodyPr>
            <a:normAutofit lnSpcReduction="10000"/>
          </a:bodyPr>
          <a:lstStyle/>
          <a:p>
            <a:pPr>
              <a:buFont typeface="Wingdings" pitchFamily="2" charset="2"/>
              <a:buChar char="Ø"/>
            </a:pPr>
            <a:r>
              <a:rPr lang="en-US" dirty="0" smtClean="0"/>
              <a:t>What to look for on site</a:t>
            </a:r>
          </a:p>
          <a:p>
            <a:pPr lvl="1">
              <a:buFont typeface="Wingdings" pitchFamily="2" charset="2"/>
              <a:buChar char="Ø"/>
            </a:pPr>
            <a:r>
              <a:rPr lang="en-US" dirty="0" smtClean="0"/>
              <a:t>Verify house plumbing elevation</a:t>
            </a:r>
          </a:p>
          <a:p>
            <a:pPr lvl="1">
              <a:buFont typeface="Wingdings" pitchFamily="2" charset="2"/>
              <a:buChar char="Ø"/>
            </a:pPr>
            <a:r>
              <a:rPr lang="en-US" dirty="0" smtClean="0"/>
              <a:t>Does it match the station height and elevations?</a:t>
            </a:r>
          </a:p>
          <a:p>
            <a:pPr lvl="2">
              <a:buFont typeface="Wingdings" pitchFamily="2" charset="2"/>
              <a:buChar char="Ø"/>
            </a:pPr>
            <a:r>
              <a:rPr lang="en-US" dirty="0" smtClean="0"/>
              <a:t>Locate discharge at foundation</a:t>
            </a:r>
          </a:p>
          <a:p>
            <a:pPr lvl="2">
              <a:buFont typeface="Wingdings" pitchFamily="2" charset="2"/>
              <a:buChar char="Ø"/>
            </a:pPr>
            <a:r>
              <a:rPr lang="en-US" dirty="0" smtClean="0"/>
              <a:t>Measure to liquid level in existing septic tank</a:t>
            </a:r>
          </a:p>
          <a:p>
            <a:pPr lvl="2">
              <a:buFont typeface="Wingdings" pitchFamily="2" charset="2"/>
              <a:buChar char="Ø"/>
            </a:pPr>
            <a:r>
              <a:rPr lang="en-US" dirty="0" smtClean="0"/>
              <a:t>Follow design plan elevations – when provided</a:t>
            </a:r>
          </a:p>
          <a:p>
            <a:pPr lvl="1">
              <a:buFont typeface="Wingdings" pitchFamily="2" charset="2"/>
              <a:buChar char="Ø"/>
            </a:pPr>
            <a:r>
              <a:rPr lang="en-US" dirty="0" smtClean="0"/>
              <a:t>Verify house plumbing discharge</a:t>
            </a:r>
          </a:p>
          <a:p>
            <a:pPr lvl="2">
              <a:buFont typeface="Wingdings" pitchFamily="2" charset="2"/>
              <a:buChar char="Ø"/>
            </a:pPr>
            <a:r>
              <a:rPr lang="en-US" dirty="0" smtClean="0"/>
              <a:t>Line size</a:t>
            </a:r>
          </a:p>
          <a:p>
            <a:pPr lvl="3">
              <a:buFont typeface="Wingdings" pitchFamily="2" charset="2"/>
              <a:buChar char="Ø"/>
            </a:pPr>
            <a:r>
              <a:rPr lang="en-US" dirty="0" smtClean="0"/>
              <a:t>Typical pump inlet is 4-inch </a:t>
            </a:r>
          </a:p>
          <a:p>
            <a:pPr lvl="2">
              <a:buFont typeface="Wingdings" pitchFamily="2" charset="2"/>
              <a:buChar char="Ø"/>
            </a:pPr>
            <a:r>
              <a:rPr lang="en-US" dirty="0" smtClean="0"/>
              <a:t>Pipe material</a:t>
            </a:r>
          </a:p>
          <a:p>
            <a:pPr lvl="3">
              <a:buFont typeface="Wingdings" pitchFamily="2" charset="2"/>
              <a:buChar char="Ø"/>
            </a:pPr>
            <a:r>
              <a:rPr lang="en-US" dirty="0" smtClean="0"/>
              <a:t>Standard grommet inlet for SCHEDULE 40 PVC</a:t>
            </a:r>
          </a:p>
          <a:p>
            <a:pPr lvl="3">
              <a:buFont typeface="Wingdings" pitchFamily="2" charset="2"/>
              <a:buChar char="Ø"/>
            </a:pPr>
            <a:r>
              <a:rPr lang="en-US" dirty="0" smtClean="0"/>
              <a:t>Alternate Inlet grommet SDR 35 PVC</a:t>
            </a:r>
          </a:p>
          <a:p>
            <a:pPr lvl="1">
              <a:buFont typeface="Wingdings" pitchFamily="2" charset="2"/>
              <a:buChar char="Ø"/>
            </a:pPr>
            <a:r>
              <a:rPr lang="en-US" dirty="0" smtClean="0"/>
              <a:t>Verify power supply and capacity</a:t>
            </a:r>
          </a:p>
        </p:txBody>
      </p:sp>
      <p:pic>
        <p:nvPicPr>
          <p:cNvPr id="8194"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266872889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additive="base">
                                        <p:cTn id="50"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additive="base">
                                        <p:cTn id="56"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 calcmode="lin" valueType="num">
                                      <p:cBhvr additive="base">
                                        <p:cTn id="62"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 calcmode="lin" valueType="num">
                                      <p:cBhvr additive="base">
                                        <p:cTn id="68"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 calcmode="lin" valueType="num">
                                      <p:cBhvr additive="base">
                                        <p:cTn id="74"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3">
                                            <p:txEl>
                                              <p:pRg st="12" end="12"/>
                                            </p:txEl>
                                          </p:spTgt>
                                        </p:tgtEl>
                                        <p:attrNameLst>
                                          <p:attrName>style.visibility</p:attrName>
                                        </p:attrNameLst>
                                      </p:cBhvr>
                                      <p:to>
                                        <p:strVal val="visible"/>
                                      </p:to>
                                    </p:set>
                                    <p:anim calcmode="lin" valueType="num">
                                      <p:cBhvr additive="base">
                                        <p:cTn id="80"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49352"/>
            <a:ext cx="8686800" cy="841248"/>
          </a:xfrm>
        </p:spPr>
        <p:txBody>
          <a:bodyPr/>
          <a:lstStyle/>
          <a:p>
            <a:pPr algn="r"/>
            <a:r>
              <a:rPr lang="en-US" dirty="0" smtClean="0"/>
              <a:t>Keys to Proper Installation</a:t>
            </a:r>
            <a:endParaRPr lang="en-US" dirty="0"/>
          </a:p>
        </p:txBody>
      </p:sp>
      <p:sp>
        <p:nvSpPr>
          <p:cNvPr id="3" name="Content Placeholder 2"/>
          <p:cNvSpPr>
            <a:spLocks noGrp="1"/>
          </p:cNvSpPr>
          <p:nvPr>
            <p:ph sz="half" idx="1"/>
          </p:nvPr>
        </p:nvSpPr>
        <p:spPr>
          <a:xfrm>
            <a:off x="609600" y="1600200"/>
            <a:ext cx="7772400" cy="4724400"/>
          </a:xfrm>
        </p:spPr>
        <p:txBody>
          <a:bodyPr>
            <a:normAutofit fontScale="92500" lnSpcReduction="20000"/>
          </a:bodyPr>
          <a:lstStyle/>
          <a:p>
            <a:pPr>
              <a:buFont typeface="Wingdings" pitchFamily="2" charset="2"/>
              <a:buChar char="Ø"/>
            </a:pPr>
            <a:r>
              <a:rPr lang="en-US" sz="2600" dirty="0" smtClean="0"/>
              <a:t>Do not drop, roll or lay stations on their side with the core installed in the basin</a:t>
            </a:r>
          </a:p>
          <a:p>
            <a:pPr>
              <a:buFont typeface="Wingdings" pitchFamily="2" charset="2"/>
              <a:buChar char="Ø"/>
            </a:pPr>
            <a:r>
              <a:rPr lang="en-US" sz="2600" dirty="0" smtClean="0"/>
              <a:t>Place the unit on a 6” level bed of naturally rounded ¼‘” to ¾” aggregate stone</a:t>
            </a:r>
          </a:p>
          <a:p>
            <a:pPr>
              <a:buFont typeface="Wingdings" pitchFamily="2" charset="2"/>
              <a:buChar char="Ø"/>
            </a:pPr>
            <a:r>
              <a:rPr lang="en-US" sz="2600" dirty="0" smtClean="0"/>
              <a:t>The unit must be leveled and the wet well should be filled with water to the bottom of the inlet to help prevent shifting</a:t>
            </a:r>
          </a:p>
          <a:p>
            <a:pPr>
              <a:buFont typeface="Wingdings" pitchFamily="2" charset="2"/>
              <a:buChar char="Ø"/>
            </a:pPr>
            <a:r>
              <a:rPr lang="en-US" sz="2600" dirty="0" smtClean="0"/>
              <a:t>The proper amount of ballast (either poured in place or pre-cast) is mandatory for the soil conditions present</a:t>
            </a:r>
          </a:p>
          <a:p>
            <a:pPr>
              <a:buFont typeface="Wingdings" pitchFamily="2" charset="2"/>
              <a:buChar char="Ø"/>
            </a:pPr>
            <a:r>
              <a:rPr lang="en-US" sz="2600" dirty="0" smtClean="0"/>
              <a:t>Proper backfill and compaction are mandatory</a:t>
            </a:r>
          </a:p>
          <a:p>
            <a:pPr>
              <a:buFont typeface="Wingdings" pitchFamily="2" charset="2"/>
              <a:buChar char="Ø"/>
            </a:pPr>
            <a:r>
              <a:rPr lang="en-US" sz="2600" dirty="0" smtClean="0"/>
              <a:t>The basin must be properly vented</a:t>
            </a:r>
          </a:p>
          <a:p>
            <a:pPr>
              <a:buFont typeface="Wingdings" pitchFamily="2" charset="2"/>
              <a:buChar char="Ø"/>
            </a:pPr>
            <a:r>
              <a:rPr lang="en-US" sz="2600" dirty="0" smtClean="0"/>
              <a:t>Finished grade line to be 1 to 4 inches below lid and slope away from the station</a:t>
            </a:r>
          </a:p>
          <a:p>
            <a:pPr>
              <a:buFont typeface="Wingdings" pitchFamily="2" charset="2"/>
              <a:buChar char="Ø"/>
            </a:pPr>
            <a:endParaRPr lang="en-US" dirty="0"/>
          </a:p>
        </p:txBody>
      </p:sp>
      <p:pic>
        <p:nvPicPr>
          <p:cNvPr id="9218" name="Picture 2" descr="F:\My Documents\My Pictures\eone logo\EONE Sewer Systems logo.jpg"/>
          <p:cNvPicPr>
            <a:picLocks noChangeAspect="1" noChangeArrowheads="1"/>
          </p:cNvPicPr>
          <p:nvPr/>
        </p:nvPicPr>
        <p:blipFill>
          <a:blip r:embed="rId2" cstate="email"/>
          <a:srcRect/>
          <a:stretch>
            <a:fillRect/>
          </a:stretch>
        </p:blipFill>
        <p:spPr bwMode="auto">
          <a:xfrm>
            <a:off x="304800" y="228600"/>
            <a:ext cx="1828800" cy="75565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9848" cy="2209800"/>
          </a:xfrm>
        </p:spPr>
        <p:txBody>
          <a:bodyPr>
            <a:normAutofit/>
          </a:bodyPr>
          <a:lstStyle/>
          <a:p>
            <a:pPr algn="r"/>
            <a:r>
              <a:rPr lang="en-US" dirty="0" smtClean="0"/>
              <a:t>Site work – bedding and ballast </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1223587177"/>
      </p:ext>
    </p:extLst>
  </p:cSld>
  <p:clrMapOvr>
    <a:masterClrMapping/>
  </p:clrMapOvr>
  <p:transition>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Bedding</a:t>
            </a:r>
            <a:endParaRPr lang="en-US" dirty="0"/>
          </a:p>
        </p:txBody>
      </p:sp>
      <p:sp>
        <p:nvSpPr>
          <p:cNvPr id="4" name="Content Placeholder 3"/>
          <p:cNvSpPr>
            <a:spLocks noGrp="1"/>
          </p:cNvSpPr>
          <p:nvPr>
            <p:ph sz="half" idx="2"/>
          </p:nvPr>
        </p:nvSpPr>
        <p:spPr>
          <a:xfrm>
            <a:off x="228600" y="5486400"/>
            <a:ext cx="8763000" cy="838200"/>
          </a:xfrm>
        </p:spPr>
        <p:txBody>
          <a:bodyPr>
            <a:normAutofit fontScale="92500" lnSpcReduction="10000"/>
          </a:bodyPr>
          <a:lstStyle/>
          <a:p>
            <a:pPr algn="ctr">
              <a:buNone/>
            </a:pPr>
            <a:r>
              <a:rPr lang="en-US" dirty="0" smtClean="0"/>
              <a:t>Bed your hole with a minimum of 6” of  ¼” to ¾”  aggregate stone</a:t>
            </a:r>
            <a:endParaRPr lang="en-US" dirty="0"/>
          </a:p>
        </p:txBody>
      </p:sp>
      <p:pic>
        <p:nvPicPr>
          <p:cNvPr id="11266" name="Picture 2" descr="F:\My Documents\My Pictures\eone logo\EONE Sewer Systems logo.jpg"/>
          <p:cNvPicPr>
            <a:picLocks noChangeAspect="1" noChangeArrowheads="1"/>
          </p:cNvPicPr>
          <p:nvPr/>
        </p:nvPicPr>
        <p:blipFill>
          <a:blip r:embed="rId2" cstate="email"/>
          <a:srcRect/>
          <a:stretch>
            <a:fillRect/>
          </a:stretch>
        </p:blipFill>
        <p:spPr bwMode="auto">
          <a:xfrm>
            <a:off x="304800" y="228600"/>
            <a:ext cx="1828800" cy="755650"/>
          </a:xfrm>
          <a:prstGeom prst="rect">
            <a:avLst/>
          </a:prstGeom>
          <a:noFill/>
        </p:spPr>
      </p:pic>
      <p:pic>
        <p:nvPicPr>
          <p:cNvPr id="3" name="Picture 2" descr="F:\My Documents\Weekly Reports\Pictures\Covalen\Pigeon Township\Pigeon Township, IN 9-17-13 012.jpg"/>
          <p:cNvPicPr>
            <a:picLocks noChangeAspect="1" noChangeArrowheads="1"/>
          </p:cNvPicPr>
          <p:nvPr/>
        </p:nvPicPr>
        <p:blipFill>
          <a:blip r:embed="rId3" cstate="email"/>
          <a:srcRect/>
          <a:stretch>
            <a:fillRect/>
          </a:stretch>
        </p:blipFill>
        <p:spPr bwMode="auto">
          <a:xfrm>
            <a:off x="1295400" y="1524000"/>
            <a:ext cx="6507823" cy="36576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fontScale="90000"/>
          </a:bodyPr>
          <a:lstStyle/>
          <a:p>
            <a:pPr algn="r"/>
            <a:r>
              <a:rPr lang="en-US" dirty="0" smtClean="0"/>
              <a:t>Ballasting</a:t>
            </a:r>
            <a:br>
              <a:rPr lang="en-US" dirty="0" smtClean="0"/>
            </a:br>
            <a:r>
              <a:rPr lang="en-US" sz="2400" dirty="0" smtClean="0"/>
              <a:t>Poured in Place</a:t>
            </a:r>
            <a:endParaRPr lang="en-US" sz="2400" dirty="0"/>
          </a:p>
        </p:txBody>
      </p:sp>
      <p:pic>
        <p:nvPicPr>
          <p:cNvPr id="13314" name="Picture 2" descr="F:\My Documents\My Pictures\eone logo\EONE Sewer Systems logo.jpg"/>
          <p:cNvPicPr>
            <a:picLocks noChangeAspect="1" noChangeArrowheads="1"/>
          </p:cNvPicPr>
          <p:nvPr/>
        </p:nvPicPr>
        <p:blipFill>
          <a:blip r:embed="rId2" cstate="email"/>
          <a:srcRect/>
          <a:stretch>
            <a:fillRect/>
          </a:stretch>
        </p:blipFill>
        <p:spPr bwMode="auto">
          <a:xfrm>
            <a:off x="304800" y="228600"/>
            <a:ext cx="1828800" cy="755650"/>
          </a:xfrm>
          <a:prstGeom prst="rect">
            <a:avLst/>
          </a:prstGeom>
          <a:noFill/>
        </p:spPr>
      </p:pic>
      <p:sp>
        <p:nvSpPr>
          <p:cNvPr id="5" name="TextBox 4"/>
          <p:cNvSpPr txBox="1"/>
          <p:nvPr/>
        </p:nvSpPr>
        <p:spPr>
          <a:xfrm>
            <a:off x="2514600" y="6019800"/>
            <a:ext cx="4114800" cy="492443"/>
          </a:xfrm>
          <a:prstGeom prst="rect">
            <a:avLst/>
          </a:prstGeom>
          <a:noFill/>
        </p:spPr>
        <p:txBody>
          <a:bodyPr wrap="square" rtlCol="0">
            <a:spAutoFit/>
          </a:bodyPr>
          <a:lstStyle/>
          <a:p>
            <a:pPr algn="ctr"/>
            <a:r>
              <a:rPr lang="en-US" sz="2600" dirty="0" smtClean="0"/>
              <a:t>Ballast poured in place</a:t>
            </a:r>
            <a:endParaRPr lang="en-US" sz="2600" dirty="0"/>
          </a:p>
        </p:txBody>
      </p:sp>
      <p:pic>
        <p:nvPicPr>
          <p:cNvPr id="2050" name="Picture 2" descr="F:\My Documents\Weekly Reports\Pictures\Covalen\Pigeon Township\Pigeon Township, IN 9-17-13 019.jpg"/>
          <p:cNvPicPr>
            <a:picLocks noGrp="1" noChangeAspect="1" noChangeArrowheads="1"/>
          </p:cNvPicPr>
          <p:nvPr>
            <p:ph idx="1"/>
          </p:nvPr>
        </p:nvPicPr>
        <p:blipFill>
          <a:blip r:embed="rId3" cstate="email"/>
          <a:srcRect/>
          <a:stretch>
            <a:fillRect/>
          </a:stretch>
        </p:blipFill>
        <p:spPr bwMode="auto">
          <a:xfrm>
            <a:off x="914400" y="1554163"/>
            <a:ext cx="7321708" cy="4114800"/>
          </a:xfrm>
          <a:prstGeom prst="rect">
            <a:avLst/>
          </a:prstGeom>
          <a:noFill/>
        </p:spPr>
      </p:pic>
    </p:spTree>
    <p:extLst>
      <p:ext uri="{BB962C8B-B14F-4D97-AF65-F5344CB8AC3E}">
        <p14:creationId xmlns:p14="http://schemas.microsoft.com/office/powerpoint/2010/main" val="356757669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1752" y="152400"/>
            <a:ext cx="8686800" cy="841248"/>
          </a:xfrm>
          <a:noFill/>
        </p:spPr>
        <p:txBody>
          <a:bodyPr lIns="90488" tIns="44450" rIns="90488" bIns="44450">
            <a:normAutofit fontScale="90000"/>
          </a:bodyPr>
          <a:lstStyle/>
          <a:p>
            <a:pPr algn="r" eaLnBrk="1" hangingPunct="1"/>
            <a:r>
              <a:rPr lang="en-US" dirty="0" smtClean="0"/>
              <a:t>Ballasting</a:t>
            </a:r>
            <a:br>
              <a:rPr lang="en-US" dirty="0" smtClean="0"/>
            </a:br>
            <a:r>
              <a:rPr lang="en-US" sz="2400" dirty="0" smtClean="0"/>
              <a:t>Precast Forms</a:t>
            </a:r>
          </a:p>
        </p:txBody>
      </p:sp>
      <p:sp>
        <p:nvSpPr>
          <p:cNvPr id="9219" name="Text Box 4"/>
          <p:cNvSpPr txBox="1">
            <a:spLocks noChangeArrowheads="1"/>
          </p:cNvSpPr>
          <p:nvPr/>
        </p:nvSpPr>
        <p:spPr bwMode="auto">
          <a:xfrm>
            <a:off x="4030663" y="1847850"/>
            <a:ext cx="184150" cy="579438"/>
          </a:xfrm>
          <a:prstGeom prst="rect">
            <a:avLst/>
          </a:prstGeom>
          <a:noFill/>
          <a:ln w="12700">
            <a:noFill/>
            <a:miter lim="800000"/>
            <a:headEnd/>
            <a:tailEnd/>
          </a:ln>
        </p:spPr>
        <p:txBody>
          <a:bodyPr wrap="none">
            <a:spAutoFit/>
          </a:bodyPr>
          <a:lstStyle/>
          <a:p>
            <a:pPr algn="ctr" eaLnBrk="0" hangingPunct="0"/>
            <a:endParaRPr lang="en-US" sz="3200" dirty="0">
              <a:latin typeface="Times New Roman" pitchFamily="18" charset="0"/>
            </a:endParaRPr>
          </a:p>
        </p:txBody>
      </p:sp>
      <p:pic>
        <p:nvPicPr>
          <p:cNvPr id="12290" name="Picture 2" descr="F:\My Documents\My Pictures\eone logo\EONE Sewer Systems logo.jpg"/>
          <p:cNvPicPr>
            <a:picLocks noChangeAspect="1" noChangeArrowheads="1"/>
          </p:cNvPicPr>
          <p:nvPr/>
        </p:nvPicPr>
        <p:blipFill>
          <a:blip r:embed="rId3" cstate="email"/>
          <a:srcRect/>
          <a:stretch>
            <a:fillRect/>
          </a:stretch>
        </p:blipFill>
        <p:spPr bwMode="auto">
          <a:xfrm>
            <a:off x="304800" y="228600"/>
            <a:ext cx="1828800" cy="755650"/>
          </a:xfrm>
          <a:prstGeom prst="rect">
            <a:avLst/>
          </a:prstGeom>
          <a:noFill/>
        </p:spPr>
      </p:pic>
      <p:sp>
        <p:nvSpPr>
          <p:cNvPr id="8" name="TextBox 7"/>
          <p:cNvSpPr txBox="1"/>
          <p:nvPr/>
        </p:nvSpPr>
        <p:spPr>
          <a:xfrm>
            <a:off x="228600" y="6031468"/>
            <a:ext cx="8610600" cy="1077218"/>
          </a:xfrm>
          <a:prstGeom prst="rect">
            <a:avLst/>
          </a:prstGeom>
          <a:noFill/>
        </p:spPr>
        <p:txBody>
          <a:bodyPr wrap="square" rtlCol="0">
            <a:spAutoFit/>
          </a:bodyPr>
          <a:lstStyle/>
          <a:p>
            <a:pPr algn="ctr"/>
            <a:r>
              <a:rPr lang="en-US" sz="2000" dirty="0" smtClean="0"/>
              <a:t>Bal-Last® Precast </a:t>
            </a:r>
            <a:r>
              <a:rPr lang="en-US" sz="2000" dirty="0" smtClean="0"/>
              <a:t>Forms- </a:t>
            </a:r>
            <a:r>
              <a:rPr lang="en-US" sz="2000" b="1" u="sng" dirty="0" err="1" smtClean="0"/>
              <a:t>WhenI</a:t>
            </a:r>
            <a:r>
              <a:rPr lang="en-US" sz="2000" b="1" u="sng" dirty="0" smtClean="0"/>
              <a:t> </a:t>
            </a:r>
            <a:r>
              <a:rPr lang="en-US" sz="2000" b="1" u="sng" dirty="0" err="1" smtClean="0"/>
              <a:t>ncluded</a:t>
            </a:r>
            <a:r>
              <a:rPr lang="en-US" sz="2000" b="1" u="sng" dirty="0" smtClean="0"/>
              <a:t> </a:t>
            </a:r>
            <a:r>
              <a:rPr lang="en-US" sz="2000" b="1" u="sng" dirty="0" smtClean="0"/>
              <a:t>in </a:t>
            </a:r>
            <a:r>
              <a:rPr lang="en-US" sz="2000" b="1" u="sng" dirty="0" smtClean="0"/>
              <a:t>Scope </a:t>
            </a:r>
            <a:r>
              <a:rPr lang="en-US" sz="2000" b="1" u="sng" dirty="0" smtClean="0"/>
              <a:t>of Supply</a:t>
            </a:r>
          </a:p>
          <a:p>
            <a:pPr algn="ctr"/>
            <a:r>
              <a:rPr lang="en-US" dirty="0" smtClean="0">
                <a:solidFill>
                  <a:schemeClr val="accent4">
                    <a:lumMod val="75000"/>
                  </a:schemeClr>
                </a:solidFill>
                <a:hlinkClick r:id="rId4"/>
              </a:rPr>
              <a:t>www.interlockingballast.com</a:t>
            </a:r>
            <a:endParaRPr lang="en-US" dirty="0" smtClean="0">
              <a:solidFill>
                <a:schemeClr val="accent4">
                  <a:lumMod val="75000"/>
                </a:schemeClr>
              </a:solidFill>
            </a:endParaRPr>
          </a:p>
          <a:p>
            <a:pPr algn="ctr"/>
            <a:endParaRPr lang="en-US" sz="2600" dirty="0"/>
          </a:p>
        </p:txBody>
      </p:sp>
      <p:pic>
        <p:nvPicPr>
          <p:cNvPr id="2050" name="Picture 2" descr="C:\Users\Henry\Dropbox\web page stuff\HA August Updates In Progress\Bal-Last Delive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2737" y="1066800"/>
            <a:ext cx="4327525" cy="46604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1447801"/>
            <a:ext cx="3048000"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Assemble on site or prior to delivery.</a:t>
            </a:r>
          </a:p>
          <a:p>
            <a:endParaRPr lang="en-US" dirty="0"/>
          </a:p>
          <a:p>
            <a:pPr marL="285750" indent="-285750">
              <a:buFont typeface="Arial" panose="020B0604020202020204" pitchFamily="34" charset="0"/>
              <a:buChar char="•"/>
            </a:pPr>
            <a:r>
              <a:rPr lang="en-US" dirty="0" smtClean="0"/>
              <a:t>Provides 120% of ballast needs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Reduces installation &amp; dewatering time and costs</a:t>
            </a:r>
          </a:p>
          <a:p>
            <a:endParaRPr lang="en-US" dirty="0"/>
          </a:p>
          <a:p>
            <a:pPr marL="285750" indent="-285750">
              <a:buFont typeface="Arial" panose="020B0604020202020204" pitchFamily="34" charset="0"/>
              <a:buChar char="•"/>
            </a:pPr>
            <a:r>
              <a:rPr lang="en-US" dirty="0" smtClean="0"/>
              <a:t>Reduces inspection time and cost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Installs in minutes  so you can backfill immediately</a:t>
            </a:r>
            <a:endParaRPr lang="en-US" dirty="0"/>
          </a:p>
        </p:txBody>
      </p:sp>
    </p:spTree>
    <p:extLst>
      <p:ext uri="{BB962C8B-B14F-4D97-AF65-F5344CB8AC3E}">
        <p14:creationId xmlns:p14="http://schemas.microsoft.com/office/powerpoint/2010/main" val="280625046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1752" y="152400"/>
            <a:ext cx="8686800" cy="841248"/>
          </a:xfrm>
          <a:noFill/>
        </p:spPr>
        <p:txBody>
          <a:bodyPr lIns="90488" tIns="44450" rIns="90488" bIns="44450">
            <a:normAutofit fontScale="90000"/>
          </a:bodyPr>
          <a:lstStyle/>
          <a:p>
            <a:pPr algn="r" eaLnBrk="1" hangingPunct="1"/>
            <a:r>
              <a:rPr lang="en-US" dirty="0" smtClean="0"/>
              <a:t>Ballasting</a:t>
            </a:r>
            <a:br>
              <a:rPr lang="en-US" dirty="0" smtClean="0"/>
            </a:br>
            <a:r>
              <a:rPr lang="en-US" sz="2400" dirty="0" smtClean="0"/>
              <a:t>Precast Forms</a:t>
            </a:r>
          </a:p>
        </p:txBody>
      </p:sp>
      <p:sp>
        <p:nvSpPr>
          <p:cNvPr id="9219" name="Text Box 4"/>
          <p:cNvSpPr txBox="1">
            <a:spLocks noChangeArrowheads="1"/>
          </p:cNvSpPr>
          <p:nvPr/>
        </p:nvSpPr>
        <p:spPr bwMode="auto">
          <a:xfrm>
            <a:off x="4030663" y="1847850"/>
            <a:ext cx="184150" cy="579438"/>
          </a:xfrm>
          <a:prstGeom prst="rect">
            <a:avLst/>
          </a:prstGeom>
          <a:noFill/>
          <a:ln w="12700">
            <a:noFill/>
            <a:miter lim="800000"/>
            <a:headEnd/>
            <a:tailEnd/>
          </a:ln>
        </p:spPr>
        <p:txBody>
          <a:bodyPr wrap="none">
            <a:spAutoFit/>
          </a:bodyPr>
          <a:lstStyle/>
          <a:p>
            <a:pPr algn="ctr" eaLnBrk="0" hangingPunct="0"/>
            <a:endParaRPr lang="en-US" sz="3200" dirty="0">
              <a:latin typeface="Times New Roman" pitchFamily="18" charset="0"/>
            </a:endParaRPr>
          </a:p>
        </p:txBody>
      </p:sp>
      <p:pic>
        <p:nvPicPr>
          <p:cNvPr id="12290" name="Picture 2" descr="F:\My Documents\My Pictures\eone logo\EONE Sewer Systems logo.jpg"/>
          <p:cNvPicPr>
            <a:picLocks noChangeAspect="1" noChangeArrowheads="1"/>
          </p:cNvPicPr>
          <p:nvPr/>
        </p:nvPicPr>
        <p:blipFill>
          <a:blip r:embed="rId3" cstate="email"/>
          <a:srcRect/>
          <a:stretch>
            <a:fillRect/>
          </a:stretch>
        </p:blipFill>
        <p:spPr bwMode="auto">
          <a:xfrm>
            <a:off x="304800" y="228600"/>
            <a:ext cx="1828800" cy="755650"/>
          </a:xfrm>
          <a:prstGeom prst="rect">
            <a:avLst/>
          </a:prstGeom>
          <a:noFill/>
        </p:spPr>
      </p:pic>
      <p:pic>
        <p:nvPicPr>
          <p:cNvPr id="3074" name="Picture 2" descr="C:\Users\Henry\Dropbox\web page stuff\HA August Updates In Progress\Postcard_Fro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400"/>
            <a:ext cx="5105400" cy="65862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1903327"/>
            <a:ext cx="3843827" cy="256255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5744950"/>
            <a:ext cx="1060449" cy="947949"/>
          </a:xfrm>
          <a:prstGeom prst="rect">
            <a:avLst/>
          </a:prstGeom>
        </p:spPr>
      </p:pic>
    </p:spTree>
    <p:extLst>
      <p:ext uri="{BB962C8B-B14F-4D97-AF65-F5344CB8AC3E}">
        <p14:creationId xmlns:p14="http://schemas.microsoft.com/office/powerpoint/2010/main" val="3875151702"/>
      </p:ext>
    </p:extLst>
  </p:cSld>
  <p:clrMapOvr>
    <a:masterClrMapping/>
  </p:clrMapOvr>
  <p:transition>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Proper station lifting</a:t>
            </a:r>
            <a:endParaRPr lang="en-US" dirty="0"/>
          </a:p>
        </p:txBody>
      </p:sp>
      <p:sp>
        <p:nvSpPr>
          <p:cNvPr id="3" name="Content Placeholder 2"/>
          <p:cNvSpPr>
            <a:spLocks noGrp="1"/>
          </p:cNvSpPr>
          <p:nvPr>
            <p:ph sz="half" idx="1"/>
          </p:nvPr>
        </p:nvSpPr>
        <p:spPr>
          <a:xfrm>
            <a:off x="209372" y="5638800"/>
            <a:ext cx="8782228" cy="990600"/>
          </a:xfrm>
        </p:spPr>
        <p:txBody>
          <a:bodyPr>
            <a:normAutofit fontScale="85000" lnSpcReduction="10000"/>
          </a:bodyPr>
          <a:lstStyle/>
          <a:p>
            <a:pPr algn="ctr">
              <a:buNone/>
            </a:pPr>
            <a:r>
              <a:rPr lang="en-US" dirty="0" smtClean="0"/>
              <a:t>Precast ballast must have 4 rebar hooks spaced 90 degrees apart. Non-precast tanks can be strapped around the access-way </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7" name="Picture 2"/>
          <p:cNvPicPr>
            <a:picLocks noChangeAspect="1" noChangeArrowheads="1"/>
          </p:cNvPicPr>
          <p:nvPr/>
        </p:nvPicPr>
        <p:blipFill>
          <a:blip r:embed="rId3" cstate="email"/>
          <a:srcRect/>
          <a:stretch>
            <a:fillRect/>
          </a:stretch>
        </p:blipFill>
        <p:spPr bwMode="auto">
          <a:xfrm>
            <a:off x="1799788" y="1295400"/>
            <a:ext cx="1857812" cy="411480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email"/>
          <a:srcRect/>
          <a:stretch>
            <a:fillRect/>
          </a:stretch>
        </p:blipFill>
        <p:spPr bwMode="auto">
          <a:xfrm>
            <a:off x="5630227" y="1295400"/>
            <a:ext cx="1684973" cy="4114800"/>
          </a:xfrm>
          <a:prstGeom prst="rect">
            <a:avLst/>
          </a:prstGeom>
          <a:noFill/>
          <a:ln w="9525">
            <a:noFill/>
            <a:miter lim="800000"/>
            <a:headEnd/>
            <a:tailEnd/>
          </a:ln>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8" presetClass="emph" presetSubtype="0" fill="hold" nodeType="withEffect">
                                  <p:stCondLst>
                                    <p:cond delay="0"/>
                                  </p:stCondLst>
                                  <p:childTnLst>
                                    <p:animRot by="21600000">
                                      <p:cBhvr>
                                        <p:cTn id="11" dur="500" fill="hold"/>
                                        <p:tgtEl>
                                          <p:spTgt spid="7"/>
                                        </p:tgtEl>
                                        <p:attrNameLst>
                                          <p:attrName>r</p:attrName>
                                        </p:attrNameLst>
                                      </p:cBhvr>
                                    </p:animRot>
                                  </p:childTnLst>
                                </p:cTn>
                              </p:par>
                              <p:par>
                                <p:cTn id="12" presetID="53"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8" presetClass="emph" presetSubtype="0" fill="hold" nodeType="withEffect">
                                  <p:stCondLst>
                                    <p:cond delay="0"/>
                                  </p:stCondLst>
                                  <p:childTnLst>
                                    <p:animRot by="-21600000">
                                      <p:cBhvr>
                                        <p:cTn id="18" dur="500" fill="hold"/>
                                        <p:tgtEl>
                                          <p:spTgt spid="8"/>
                                        </p:tgtEl>
                                        <p:attrNameLst>
                                          <p:attrName>r</p:attrName>
                                        </p:attrNameLst>
                                      </p:cBhvr>
                                    </p:animRot>
                                  </p:childTnLst>
                                </p:cTn>
                              </p:par>
                              <p:par>
                                <p:cTn id="19" presetID="53"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838200"/>
          </a:xfrm>
        </p:spPr>
        <p:txBody>
          <a:bodyPr/>
          <a:lstStyle/>
          <a:p>
            <a:pPr algn="r"/>
            <a:r>
              <a:rPr lang="en-US" dirty="0" smtClean="0"/>
              <a:t>Contents</a:t>
            </a:r>
            <a:endParaRPr lang="en-US" dirty="0"/>
          </a:p>
        </p:txBody>
      </p:sp>
      <p:sp>
        <p:nvSpPr>
          <p:cNvPr id="3" name="Content Placeholder 2"/>
          <p:cNvSpPr>
            <a:spLocks noGrp="1"/>
          </p:cNvSpPr>
          <p:nvPr>
            <p:ph idx="1"/>
          </p:nvPr>
        </p:nvSpPr>
        <p:spPr>
          <a:xfrm>
            <a:off x="1295400" y="1371600"/>
            <a:ext cx="4343400" cy="4953000"/>
          </a:xfrm>
        </p:spPr>
        <p:txBody>
          <a:bodyPr>
            <a:normAutofit fontScale="47500" lnSpcReduction="20000"/>
          </a:bodyPr>
          <a:lstStyle/>
          <a:p>
            <a:pPr>
              <a:buFont typeface="Wingdings" pitchFamily="2" charset="2"/>
              <a:buChar char="Ø"/>
            </a:pPr>
            <a:r>
              <a:rPr lang="en-US" dirty="0" smtClean="0"/>
              <a:t>Overview</a:t>
            </a:r>
          </a:p>
          <a:p>
            <a:pPr lvl="1">
              <a:buFont typeface="Wingdings" pitchFamily="2" charset="2"/>
              <a:buChar char="Ø"/>
            </a:pPr>
            <a:r>
              <a:rPr lang="en-US" dirty="0" smtClean="0"/>
              <a:t>Pressure Sewers</a:t>
            </a:r>
          </a:p>
          <a:p>
            <a:pPr lvl="1">
              <a:buFont typeface="Wingdings" pitchFamily="2" charset="2"/>
              <a:buChar char="Ø"/>
            </a:pPr>
            <a:r>
              <a:rPr lang="en-US" dirty="0" smtClean="0"/>
              <a:t>Pump Options</a:t>
            </a:r>
          </a:p>
          <a:p>
            <a:pPr>
              <a:buFont typeface="Wingdings" pitchFamily="2" charset="2"/>
              <a:buChar char="Ø"/>
            </a:pPr>
            <a:r>
              <a:rPr lang="en-US" dirty="0" smtClean="0"/>
              <a:t>Inspection –</a:t>
            </a:r>
          </a:p>
          <a:p>
            <a:pPr lvl="1">
              <a:buFont typeface="Wingdings" pitchFamily="2" charset="2"/>
              <a:buChar char="Ø"/>
            </a:pPr>
            <a:r>
              <a:rPr lang="en-US" sz="2900" dirty="0" smtClean="0"/>
              <a:t>Before you begin</a:t>
            </a:r>
          </a:p>
          <a:p>
            <a:pPr lvl="1">
              <a:buFont typeface="Wingdings" pitchFamily="2" charset="2"/>
              <a:buChar char="Ø"/>
            </a:pPr>
            <a:r>
              <a:rPr lang="en-US" sz="2900" dirty="0" smtClean="0"/>
              <a:t>Keys to proper Installation</a:t>
            </a:r>
          </a:p>
          <a:p>
            <a:pPr>
              <a:buFont typeface="Wingdings" pitchFamily="2" charset="2"/>
              <a:buChar char="Ø"/>
            </a:pPr>
            <a:r>
              <a:rPr lang="en-US" sz="3300" dirty="0" smtClean="0"/>
              <a:t>Bedding</a:t>
            </a:r>
          </a:p>
          <a:p>
            <a:pPr>
              <a:buFont typeface="Wingdings" pitchFamily="2" charset="2"/>
              <a:buChar char="Ø"/>
            </a:pPr>
            <a:r>
              <a:rPr lang="en-US" dirty="0" smtClean="0"/>
              <a:t>Ballasting</a:t>
            </a:r>
          </a:p>
          <a:p>
            <a:pPr>
              <a:buFont typeface="Wingdings" pitchFamily="2" charset="2"/>
              <a:buChar char="Ø"/>
            </a:pPr>
            <a:r>
              <a:rPr lang="en-US" dirty="0" smtClean="0"/>
              <a:t>Installing/Placing the Station</a:t>
            </a:r>
          </a:p>
          <a:p>
            <a:pPr>
              <a:buFont typeface="Wingdings" pitchFamily="2" charset="2"/>
              <a:buChar char="Ø"/>
            </a:pPr>
            <a:r>
              <a:rPr lang="en-US" dirty="0" smtClean="0"/>
              <a:t>Piping</a:t>
            </a:r>
          </a:p>
          <a:p>
            <a:pPr lvl="1">
              <a:buFont typeface="Wingdings" pitchFamily="2" charset="2"/>
              <a:buChar char="Ø"/>
            </a:pPr>
            <a:r>
              <a:rPr lang="en-US" dirty="0" smtClean="0"/>
              <a:t>Inlet</a:t>
            </a:r>
          </a:p>
          <a:p>
            <a:pPr lvl="1">
              <a:buFont typeface="Wingdings" pitchFamily="2" charset="2"/>
              <a:buChar char="Ø"/>
            </a:pPr>
            <a:r>
              <a:rPr lang="en-US" dirty="0" smtClean="0"/>
              <a:t>Discharge</a:t>
            </a:r>
          </a:p>
          <a:p>
            <a:pPr>
              <a:buFont typeface="Wingdings" pitchFamily="2" charset="2"/>
              <a:buChar char="Ø"/>
            </a:pPr>
            <a:r>
              <a:rPr lang="en-US" dirty="0"/>
              <a:t>Backfill</a:t>
            </a:r>
          </a:p>
          <a:p>
            <a:pPr>
              <a:buFont typeface="Wingdings" pitchFamily="2" charset="2"/>
              <a:buChar char="Ø"/>
            </a:pPr>
            <a:r>
              <a:rPr lang="en-US" dirty="0"/>
              <a:t>Height </a:t>
            </a:r>
            <a:r>
              <a:rPr lang="en-US" dirty="0" smtClean="0"/>
              <a:t>Adjustment</a:t>
            </a:r>
          </a:p>
          <a:p>
            <a:pPr>
              <a:buFont typeface="Wingdings" pitchFamily="2" charset="2"/>
              <a:buChar char="Ø"/>
            </a:pPr>
            <a:r>
              <a:rPr lang="en-US" dirty="0" smtClean="0"/>
              <a:t>Indoor Pump</a:t>
            </a:r>
            <a:endParaRPr lang="en-US" dirty="0"/>
          </a:p>
          <a:p>
            <a:pPr>
              <a:buFont typeface="Wingdings" pitchFamily="2" charset="2"/>
              <a:buChar char="Ø"/>
            </a:pPr>
            <a:r>
              <a:rPr lang="en-US" dirty="0" smtClean="0"/>
              <a:t>Electrical</a:t>
            </a:r>
          </a:p>
          <a:p>
            <a:pPr lvl="1">
              <a:buFont typeface="Wingdings" pitchFamily="2" charset="2"/>
              <a:buChar char="Ø"/>
            </a:pPr>
            <a:r>
              <a:rPr lang="en-US" dirty="0" smtClean="0"/>
              <a:t>Indoor Panel</a:t>
            </a:r>
          </a:p>
          <a:p>
            <a:pPr lvl="2">
              <a:buFont typeface="Wingdings" pitchFamily="2" charset="2"/>
              <a:buChar char="Ø"/>
            </a:pPr>
            <a:r>
              <a:rPr lang="en-US" dirty="0" smtClean="0"/>
              <a:t>Wiring</a:t>
            </a:r>
          </a:p>
          <a:p>
            <a:pPr lvl="1">
              <a:buFont typeface="Wingdings" pitchFamily="2" charset="2"/>
              <a:buChar char="Ø"/>
            </a:pPr>
            <a:r>
              <a:rPr lang="en-US" dirty="0" smtClean="0"/>
              <a:t>Outdoor Panels</a:t>
            </a:r>
          </a:p>
          <a:p>
            <a:pPr lvl="2">
              <a:buFont typeface="Wingdings" pitchFamily="2" charset="2"/>
              <a:buChar char="Ø"/>
            </a:pPr>
            <a:r>
              <a:rPr lang="en-US" dirty="0" smtClean="0"/>
              <a:t>Wiring</a:t>
            </a:r>
          </a:p>
          <a:p>
            <a:pPr>
              <a:buFont typeface="Wingdings" pitchFamily="2" charset="2"/>
              <a:buChar char="Ø"/>
            </a:pPr>
            <a:r>
              <a:rPr lang="en-US" dirty="0" smtClean="0"/>
              <a:t>Startup Inspection</a:t>
            </a:r>
          </a:p>
          <a:p>
            <a:pPr>
              <a:buFont typeface="Wingdings" pitchFamily="2" charset="2"/>
              <a:buChar char="Ø"/>
            </a:pPr>
            <a:endParaRPr lang="en-US" dirty="0"/>
          </a:p>
        </p:txBody>
      </p:sp>
      <p:pic>
        <p:nvPicPr>
          <p:cNvPr id="1026"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solidFill>
            <a:schemeClr val="accent1">
              <a:alpha val="0"/>
            </a:schemeClr>
          </a:solid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anim calcmode="lin" valueType="num">
                                      <p:cBhvr additive="base">
                                        <p:cTn id="5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anim calcmode="lin" valueType="num">
                                      <p:cBhvr additive="base">
                                        <p:cTn id="5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anim calcmode="lin" valueType="num">
                                      <p:cBhvr additive="base">
                                        <p:cTn id="63"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 calcmode="lin" valueType="num">
                                      <p:cBhvr additive="base">
                                        <p:cTn id="7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anim calcmode="lin" valueType="num">
                                      <p:cBhvr additive="base">
                                        <p:cTn id="79" dur="500" fill="hold"/>
                                        <p:tgtEl>
                                          <p:spTgt spid="3">
                                            <p:txEl>
                                              <p:pRg st="18" end="18"/>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3">
                                            <p:txEl>
                                              <p:pRg st="18" end="18"/>
                                            </p:txEl>
                                          </p:spTgt>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anim calcmode="lin" valueType="num">
                                      <p:cBhvr additive="base">
                                        <p:cTn id="83" dur="500" fill="hold"/>
                                        <p:tgtEl>
                                          <p:spTgt spid="3">
                                            <p:txEl>
                                              <p:pRg st="19" end="19"/>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3">
                                            <p:txEl>
                                              <p:pRg st="19" end="19"/>
                                            </p:txEl>
                                          </p:spTgt>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anim calcmode="lin" valueType="num">
                                      <p:cBhvr additive="base">
                                        <p:cTn id="87" dur="500" fill="hold"/>
                                        <p:tgtEl>
                                          <p:spTgt spid="3">
                                            <p:txEl>
                                              <p:pRg st="20" end="2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
                                            <p:txEl>
                                              <p:pRg st="20" end="2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Level the station</a:t>
            </a:r>
            <a:endParaRPr lang="en-US" dirty="0"/>
          </a:p>
        </p:txBody>
      </p:sp>
      <p:sp>
        <p:nvSpPr>
          <p:cNvPr id="4" name="Content Placeholder 3"/>
          <p:cNvSpPr>
            <a:spLocks noGrp="1"/>
          </p:cNvSpPr>
          <p:nvPr>
            <p:ph sz="half" idx="2"/>
          </p:nvPr>
        </p:nvSpPr>
        <p:spPr>
          <a:xfrm>
            <a:off x="228600" y="5562600"/>
            <a:ext cx="8763000" cy="762000"/>
          </a:xfrm>
        </p:spPr>
        <p:txBody>
          <a:bodyPr>
            <a:normAutofit/>
          </a:bodyPr>
          <a:lstStyle/>
          <a:p>
            <a:pPr algn="ctr">
              <a:buNone/>
            </a:pPr>
            <a:r>
              <a:rPr lang="en-US" dirty="0" smtClean="0"/>
              <a:t>Ensure that the station is level </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3074" name="Picture 2" descr="F:\My Documents\Weekly Reports\Pictures\Covalen\Pigeon Township\Pigeon Township, IN 9-17-13 014.jpg"/>
          <p:cNvPicPr>
            <a:picLocks noGrp="1" noChangeAspect="1" noChangeArrowheads="1"/>
          </p:cNvPicPr>
          <p:nvPr>
            <p:ph sz="half" idx="1"/>
          </p:nvPr>
        </p:nvPicPr>
        <p:blipFill>
          <a:blip r:embed="rId3" cstate="email"/>
          <a:srcRect/>
          <a:stretch>
            <a:fillRect/>
          </a:stretch>
        </p:blipFill>
        <p:spPr bwMode="auto">
          <a:xfrm>
            <a:off x="914400" y="1371600"/>
            <a:ext cx="7321708" cy="41148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9848" cy="2209800"/>
          </a:xfrm>
        </p:spPr>
        <p:txBody>
          <a:bodyPr>
            <a:normAutofit/>
          </a:bodyPr>
          <a:lstStyle/>
          <a:p>
            <a:pPr algn="r"/>
            <a:r>
              <a:rPr lang="en-US" dirty="0" smtClean="0"/>
              <a:t>Inlet and discharge piping </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1223587177"/>
      </p:ext>
    </p:extLst>
  </p:cSld>
  <p:clrMapOvr>
    <a:masterClrMapping/>
  </p:clrMapOvr>
  <p:transition>
    <p:comb/>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materials - classification</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Inlet Pipe</a:t>
            </a:r>
          </a:p>
          <a:p>
            <a:pPr lvl="1"/>
            <a:r>
              <a:rPr lang="en-US" dirty="0" smtClean="0"/>
              <a:t>Typical inlet 4-inch SCHEDULE 40DWV PVC</a:t>
            </a:r>
          </a:p>
          <a:p>
            <a:pPr lvl="2"/>
            <a:r>
              <a:rPr lang="en-US" dirty="0" smtClean="0"/>
              <a:t>6-inch grommets are available (option adder)</a:t>
            </a:r>
          </a:p>
          <a:p>
            <a:pPr lvl="1"/>
            <a:r>
              <a:rPr lang="en-US" dirty="0" smtClean="0"/>
              <a:t>Options</a:t>
            </a:r>
          </a:p>
          <a:p>
            <a:pPr lvl="2"/>
            <a:r>
              <a:rPr lang="en-US" dirty="0"/>
              <a:t>SDR 35 (Thinner wall)</a:t>
            </a:r>
          </a:p>
          <a:p>
            <a:pPr lvl="1"/>
            <a:r>
              <a:rPr lang="en-US" dirty="0" smtClean="0"/>
              <a:t>Additional Inlets</a:t>
            </a:r>
          </a:p>
          <a:p>
            <a:pPr lvl="2"/>
            <a:r>
              <a:rPr lang="en-US" dirty="0" smtClean="0"/>
              <a:t>Core in tank at 45 degree increments.  Only in the smooth wall section.</a:t>
            </a:r>
          </a:p>
          <a:p>
            <a:pPr lvl="2"/>
            <a:endParaRPr lang="en-US" dirty="0"/>
          </a:p>
        </p:txBody>
      </p:sp>
      <p:sp>
        <p:nvSpPr>
          <p:cNvPr id="4" name="Content Placeholder 3"/>
          <p:cNvSpPr>
            <a:spLocks noGrp="1"/>
          </p:cNvSpPr>
          <p:nvPr>
            <p:ph sz="half" idx="2"/>
          </p:nvPr>
        </p:nvSpPr>
        <p:spPr>
          <a:xfrm>
            <a:off x="4648200" y="1447800"/>
            <a:ext cx="4343400" cy="4876800"/>
          </a:xfrm>
        </p:spPr>
        <p:txBody>
          <a:bodyPr>
            <a:normAutofit fontScale="92500" lnSpcReduction="20000"/>
          </a:bodyPr>
          <a:lstStyle/>
          <a:p>
            <a:r>
              <a:rPr lang="en-US" dirty="0" smtClean="0"/>
              <a:t>Discharge Pipe</a:t>
            </a:r>
          </a:p>
          <a:p>
            <a:pPr lvl="1"/>
            <a:r>
              <a:rPr lang="en-US" dirty="0" smtClean="0"/>
              <a:t>Outdoor Pump use:</a:t>
            </a:r>
          </a:p>
          <a:p>
            <a:pPr lvl="2"/>
            <a:r>
              <a:rPr lang="en-US" dirty="0" smtClean="0"/>
              <a:t>1-1/4 inch SDR 11 HDPE PE4710 rated to 200 psi</a:t>
            </a:r>
          </a:p>
          <a:p>
            <a:pPr lvl="1"/>
            <a:r>
              <a:rPr lang="en-US" dirty="0" smtClean="0"/>
              <a:t>Indoor Pump use:</a:t>
            </a:r>
          </a:p>
          <a:p>
            <a:pPr lvl="2"/>
            <a:r>
              <a:rPr lang="en-US" dirty="0" smtClean="0"/>
              <a:t>SCHEDULE 40 PW or </a:t>
            </a:r>
            <a:r>
              <a:rPr lang="en-US" u="sng" dirty="0" smtClean="0"/>
              <a:t>SCHEDULE 80 PVC</a:t>
            </a:r>
          </a:p>
          <a:p>
            <a:r>
              <a:rPr lang="en-US" dirty="0" smtClean="0"/>
              <a:t>Valves and fittings</a:t>
            </a:r>
          </a:p>
          <a:p>
            <a:pPr lvl="1"/>
            <a:r>
              <a:rPr lang="en-US" dirty="0" smtClean="0"/>
              <a:t>Avoid brass waterworks fittings that are not rated for sewage application.</a:t>
            </a:r>
            <a:r>
              <a:rPr lang="en-US" sz="1600" dirty="0" smtClean="0"/>
              <a:t> </a:t>
            </a:r>
          </a:p>
          <a:p>
            <a:pPr lvl="1"/>
            <a:r>
              <a:rPr lang="en-US" sz="1600" b="1" dirty="0" smtClean="0">
                <a:solidFill>
                  <a:srgbClr val="FF0000"/>
                </a:solidFill>
              </a:rPr>
              <a:t>De-alloying- corrosion</a:t>
            </a:r>
            <a:endParaRPr lang="en-US" b="1" dirty="0" smtClean="0">
              <a:solidFill>
                <a:srgbClr val="FF0000"/>
              </a:solidFill>
            </a:endParaRPr>
          </a:p>
          <a:p>
            <a:pPr lvl="1"/>
            <a:r>
              <a:rPr lang="en-US" dirty="0" smtClean="0"/>
              <a:t>Avoid ball check valves, spring loaded valves, waterworks brass. </a:t>
            </a:r>
          </a:p>
          <a:p>
            <a:pPr lvl="1"/>
            <a:r>
              <a:rPr lang="en-US" sz="1400" b="1" dirty="0" smtClean="0">
                <a:solidFill>
                  <a:srgbClr val="FF0000"/>
                </a:solidFill>
              </a:rPr>
              <a:t>Clogging</a:t>
            </a:r>
            <a:endParaRPr lang="en-US" sz="1400" b="1" dirty="0">
              <a:solidFill>
                <a:srgbClr val="FF0000"/>
              </a:solidFill>
            </a:endParaRPr>
          </a:p>
        </p:txBody>
      </p:sp>
    </p:spTree>
    <p:extLst>
      <p:ext uri="{BB962C8B-B14F-4D97-AF65-F5344CB8AC3E}">
        <p14:creationId xmlns:p14="http://schemas.microsoft.com/office/powerpoint/2010/main" val="2172516135"/>
      </p:ext>
    </p:extLst>
  </p:cSld>
  <p:clrMapOvr>
    <a:masterClrMapping/>
  </p:clrMapOvr>
  <p:transition>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Pipe bedding</a:t>
            </a:r>
            <a:endParaRPr lang="en-US" dirty="0"/>
          </a:p>
        </p:txBody>
      </p:sp>
    </p:spTree>
    <p:extLst>
      <p:ext uri="{BB962C8B-B14F-4D97-AF65-F5344CB8AC3E}">
        <p14:creationId xmlns:p14="http://schemas.microsoft.com/office/powerpoint/2010/main" val="1642038219"/>
      </p:ext>
    </p:extLst>
  </p:cSld>
  <p:clrMapOvr>
    <a:masterClrMapping/>
  </p:clrMapOvr>
  <p:transition>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Backfill up to piping</a:t>
            </a:r>
            <a:endParaRPr lang="en-US" dirty="0"/>
          </a:p>
        </p:txBody>
      </p:sp>
      <p:pic>
        <p:nvPicPr>
          <p:cNvPr id="4098" name="Picture 2" descr="F:\My Documents\Weekly Reports\Pictures\Covalen\Pigeon Township\Pigeon Township, IN 9-17-13 020.jpg"/>
          <p:cNvPicPr>
            <a:picLocks noGrp="1" noChangeAspect="1" noChangeArrowheads="1"/>
          </p:cNvPicPr>
          <p:nvPr>
            <p:ph sz="half" idx="1"/>
          </p:nvPr>
        </p:nvPicPr>
        <p:blipFill>
          <a:blip r:embed="rId2" cstate="email"/>
          <a:srcRect/>
          <a:stretch>
            <a:fillRect/>
          </a:stretch>
        </p:blipFill>
        <p:spPr bwMode="auto">
          <a:xfrm>
            <a:off x="304800" y="2286000"/>
            <a:ext cx="4191000" cy="2355342"/>
          </a:xfrm>
          <a:prstGeom prst="rect">
            <a:avLst/>
          </a:prstGeom>
          <a:noFill/>
        </p:spPr>
      </p:pic>
      <p:pic>
        <p:nvPicPr>
          <p:cNvPr id="4099" name="Picture 3" descr="F:\My Documents\Weekly Reports\Pictures\Covalen\Pigeon Township\Pigeon Township, IN 9-17-13 021.jpg"/>
          <p:cNvPicPr>
            <a:picLocks noGrp="1" noChangeAspect="1" noChangeArrowheads="1"/>
          </p:cNvPicPr>
          <p:nvPr>
            <p:ph sz="half" idx="2"/>
          </p:nvPr>
        </p:nvPicPr>
        <p:blipFill>
          <a:blip r:embed="rId3" cstate="email"/>
          <a:srcRect/>
          <a:stretch>
            <a:fillRect/>
          </a:stretch>
        </p:blipFill>
        <p:spPr bwMode="auto">
          <a:xfrm>
            <a:off x="4648201" y="2286000"/>
            <a:ext cx="4197779" cy="2359152"/>
          </a:xfrm>
          <a:prstGeom prst="rect">
            <a:avLst/>
          </a:prstGeom>
          <a:noFill/>
        </p:spPr>
      </p:pic>
      <p:sp>
        <p:nvSpPr>
          <p:cNvPr id="7" name="TextBox 6"/>
          <p:cNvSpPr txBox="1"/>
          <p:nvPr/>
        </p:nvSpPr>
        <p:spPr>
          <a:xfrm>
            <a:off x="304800" y="5105400"/>
            <a:ext cx="8534400" cy="1200329"/>
          </a:xfrm>
          <a:prstGeom prst="rect">
            <a:avLst/>
          </a:prstGeom>
          <a:noFill/>
        </p:spPr>
        <p:txBody>
          <a:bodyPr wrap="square" rtlCol="0">
            <a:spAutoFit/>
          </a:bodyPr>
          <a:lstStyle/>
          <a:p>
            <a:pPr algn="ctr"/>
            <a:r>
              <a:rPr lang="en-US" sz="2400" dirty="0" smtClean="0"/>
              <a:t>Due to some native soil conditions, it  is recommended that you backfill with Class 1 material up to the discharge and inlet piping before you install them.</a:t>
            </a:r>
            <a:endParaRPr lang="en-US" sz="2400"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0" fill="hold" nodeType="with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500" fill="hold"/>
                                        <p:tgtEl>
                                          <p:spTgt spid="4099"/>
                                        </p:tgtEl>
                                        <p:attrNameLst>
                                          <p:attrName>ppt_w</p:attrName>
                                        </p:attrNameLst>
                                      </p:cBhvr>
                                      <p:tavLst>
                                        <p:tav tm="0">
                                          <p:val>
                                            <p:fltVal val="0"/>
                                          </p:val>
                                        </p:tav>
                                        <p:tav tm="100000">
                                          <p:val>
                                            <p:strVal val="#ppt_w"/>
                                          </p:val>
                                        </p:tav>
                                      </p:tavLst>
                                    </p:anim>
                                    <p:anim calcmode="lin" valueType="num">
                                      <p:cBhvr>
                                        <p:cTn id="13" dur="500" fill="hold"/>
                                        <p:tgtEl>
                                          <p:spTgt spid="4099"/>
                                        </p:tgtEl>
                                        <p:attrNameLst>
                                          <p:attrName>ppt_h</p:attrName>
                                        </p:attrNameLst>
                                      </p:cBhvr>
                                      <p:tavLst>
                                        <p:tav tm="0">
                                          <p:val>
                                            <p:fltVal val="0"/>
                                          </p:val>
                                        </p:tav>
                                        <p:tav tm="100000">
                                          <p:val>
                                            <p:strVal val="#ppt_h"/>
                                          </p:val>
                                        </p:tav>
                                      </p:tavLst>
                                    </p:anim>
                                    <p:animEffect transition="in" filter="fade">
                                      <p:cBhvr>
                                        <p:cTn id="14" dur="500"/>
                                        <p:tgtEl>
                                          <p:spTgt spid="409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04800" y="2438400"/>
            <a:ext cx="4191000" cy="2866010"/>
          </a:xfrm>
          <a:effectLst>
            <a:outerShdw blurRad="50800" dist="38100" dir="2700000" algn="tl" rotWithShape="0">
              <a:prstClr val="black">
                <a:alpha val="40000"/>
              </a:prstClr>
            </a:outerShdw>
          </a:effectLst>
        </p:spPr>
      </p:pic>
      <p:sp>
        <p:nvSpPr>
          <p:cNvPr id="2" name="Title 1"/>
          <p:cNvSpPr>
            <a:spLocks noGrp="1"/>
          </p:cNvSpPr>
          <p:nvPr>
            <p:ph type="title"/>
          </p:nvPr>
        </p:nvSpPr>
        <p:spPr>
          <a:xfrm>
            <a:off x="301752" y="152400"/>
            <a:ext cx="8686800" cy="841248"/>
          </a:xfrm>
        </p:spPr>
        <p:txBody>
          <a:bodyPr/>
          <a:lstStyle/>
          <a:p>
            <a:pPr algn="r"/>
            <a:r>
              <a:rPr lang="en-US" dirty="0" smtClean="0"/>
              <a:t>Inlet Pipe</a:t>
            </a:r>
            <a:endParaRPr lang="en-US" dirty="0"/>
          </a:p>
        </p:txBody>
      </p:sp>
      <p:sp>
        <p:nvSpPr>
          <p:cNvPr id="4" name="Content Placeholder 3"/>
          <p:cNvSpPr>
            <a:spLocks noGrp="1"/>
          </p:cNvSpPr>
          <p:nvPr>
            <p:ph sz="half" idx="2"/>
          </p:nvPr>
        </p:nvSpPr>
        <p:spPr>
          <a:xfrm>
            <a:off x="4800600" y="1447800"/>
            <a:ext cx="4343400" cy="4724400"/>
          </a:xfrm>
        </p:spPr>
        <p:txBody>
          <a:bodyPr>
            <a:normAutofit fontScale="92500" lnSpcReduction="20000"/>
          </a:bodyPr>
          <a:lstStyle/>
          <a:p>
            <a:pPr>
              <a:buFont typeface="Wingdings" pitchFamily="2" charset="2"/>
              <a:buChar char="Ø"/>
            </a:pPr>
            <a:r>
              <a:rPr lang="en-US" dirty="0" smtClean="0"/>
              <a:t>Standard 4” SCH 40 pipe grommet supplied</a:t>
            </a:r>
          </a:p>
          <a:p>
            <a:pPr lvl="1">
              <a:buFont typeface="Wingdings" pitchFamily="2" charset="2"/>
              <a:buChar char="Ø"/>
            </a:pPr>
            <a:r>
              <a:rPr lang="en-US" dirty="0" smtClean="0"/>
              <a:t>Optional 4” or 6” SDR35 or 6” SCH40 pipe grommets are available</a:t>
            </a:r>
          </a:p>
          <a:p>
            <a:pPr>
              <a:buFont typeface="Wingdings" pitchFamily="2" charset="2"/>
              <a:buChar char="Ø"/>
            </a:pPr>
            <a:r>
              <a:rPr lang="en-US" dirty="0" smtClean="0"/>
              <a:t>Pipe end should be chamfered and lubricated with a soap solution</a:t>
            </a:r>
          </a:p>
          <a:p>
            <a:pPr>
              <a:buFont typeface="Wingdings" pitchFamily="2" charset="2"/>
              <a:buChar char="Ø"/>
            </a:pPr>
            <a:r>
              <a:rPr lang="en-US" dirty="0" smtClean="0"/>
              <a:t>Mark insertion depth of</a:t>
            </a:r>
          </a:p>
          <a:p>
            <a:pPr>
              <a:buFont typeface="Wingdings" pitchFamily="2" charset="2"/>
              <a:buChar char="Ø"/>
            </a:pPr>
            <a:r>
              <a:rPr lang="en-US" dirty="0" smtClean="0"/>
              <a:t> </a:t>
            </a:r>
            <a:r>
              <a:rPr lang="en-US" b="1" u="sng" dirty="0" smtClean="0"/>
              <a:t>3 ½”</a:t>
            </a:r>
            <a:r>
              <a:rPr lang="en-US" dirty="0" smtClean="0"/>
              <a:t> on O.D. of pipe </a:t>
            </a:r>
          </a:p>
          <a:p>
            <a:pPr lvl="1">
              <a:buFont typeface="Wingdings" pitchFamily="2" charset="2"/>
              <a:buChar char="Ø"/>
            </a:pPr>
            <a:r>
              <a:rPr lang="en-US" dirty="0" smtClean="0"/>
              <a:t>Do not exceed during installation of pipe into grommet</a:t>
            </a:r>
          </a:p>
          <a:p>
            <a:pPr>
              <a:buFont typeface="Wingdings" pitchFamily="2" charset="2"/>
              <a:buChar char="Ø"/>
            </a:pPr>
            <a:endParaRPr lang="en-US" dirty="0"/>
          </a:p>
        </p:txBody>
      </p:sp>
      <p:pic>
        <p:nvPicPr>
          <p:cNvPr id="10242" name="Picture 2" descr="F:\My Documents\My Pictures\eone logo\EONE Sewer Systems logo.jpg"/>
          <p:cNvPicPr>
            <a:picLocks noChangeAspect="1" noChangeArrowheads="1"/>
          </p:cNvPicPr>
          <p:nvPr/>
        </p:nvPicPr>
        <p:blipFill>
          <a:blip r:embed="rId3" cstate="email"/>
          <a:srcRect/>
          <a:stretch>
            <a:fillRect/>
          </a:stretch>
        </p:blipFill>
        <p:spPr bwMode="auto">
          <a:xfrm>
            <a:off x="228600" y="228600"/>
            <a:ext cx="1828800" cy="75565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4">
                                            <p:txEl>
                                              <p:pRg st="2" end="2"/>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
                                            <p:txEl>
                                              <p:pRg st="3" end="3"/>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4">
                                            <p:txEl>
                                              <p:pRg st="4" end="4"/>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0" fill="hold" grpId="1" nodeType="clickEffect">
                                  <p:stCondLst>
                                    <p:cond delay="0"/>
                                  </p:stCondLst>
                                  <p:childTnLst>
                                    <p:anim calcmode="lin" valueType="num">
                                      <p:cBhvr>
                                        <p:cTn id="43" dur="500"/>
                                        <p:tgtEl>
                                          <p:spTgt spid="4">
                                            <p:txEl>
                                              <p:pRg st="0" end="0"/>
                                            </p:txEl>
                                          </p:spTgt>
                                        </p:tgtEl>
                                        <p:attrNameLst>
                                          <p:attrName>ppt_w</p:attrName>
                                        </p:attrNameLst>
                                      </p:cBhvr>
                                      <p:tavLst>
                                        <p:tav tm="0">
                                          <p:val>
                                            <p:strVal val="ppt_w"/>
                                          </p:val>
                                        </p:tav>
                                        <p:tav tm="100000">
                                          <p:val>
                                            <p:fltVal val="0"/>
                                          </p:val>
                                        </p:tav>
                                      </p:tavLst>
                                    </p:anim>
                                    <p:anim calcmode="lin" valueType="num">
                                      <p:cBhvr>
                                        <p:cTn id="44"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45" dur="500"/>
                                        <p:tgtEl>
                                          <p:spTgt spid="4">
                                            <p:txEl>
                                              <p:pRg st="0" end="0"/>
                                            </p:txEl>
                                          </p:spTgt>
                                        </p:tgtEl>
                                      </p:cBhvr>
                                    </p:animEffect>
                                    <p:set>
                                      <p:cBhvr>
                                        <p:cTn id="46" dur="1" fill="hold">
                                          <p:stCondLst>
                                            <p:cond delay="499"/>
                                          </p:stCondLst>
                                        </p:cTn>
                                        <p:tgtEl>
                                          <p:spTgt spid="4">
                                            <p:txEl>
                                              <p:pRg st="0" end="0"/>
                                            </p:txEl>
                                          </p:spTgt>
                                        </p:tgtEl>
                                        <p:attrNameLst>
                                          <p:attrName>style.visibility</p:attrName>
                                        </p:attrNameLst>
                                      </p:cBhvr>
                                      <p:to>
                                        <p:strVal val="hidden"/>
                                      </p:to>
                                    </p:set>
                                  </p:childTnLst>
                                </p:cTn>
                              </p:par>
                              <p:par>
                                <p:cTn id="47" presetID="53" presetClass="exit" presetSubtype="0" fill="hold" grpId="1" nodeType="withEffect">
                                  <p:stCondLst>
                                    <p:cond delay="0"/>
                                  </p:stCondLst>
                                  <p:childTnLst>
                                    <p:anim calcmode="lin" valueType="num">
                                      <p:cBhvr>
                                        <p:cTn id="48" dur="500"/>
                                        <p:tgtEl>
                                          <p:spTgt spid="4">
                                            <p:txEl>
                                              <p:pRg st="1" end="1"/>
                                            </p:txEl>
                                          </p:spTgt>
                                        </p:tgtEl>
                                        <p:attrNameLst>
                                          <p:attrName>ppt_w</p:attrName>
                                        </p:attrNameLst>
                                      </p:cBhvr>
                                      <p:tavLst>
                                        <p:tav tm="0">
                                          <p:val>
                                            <p:strVal val="ppt_w"/>
                                          </p:val>
                                        </p:tav>
                                        <p:tav tm="100000">
                                          <p:val>
                                            <p:fltVal val="0"/>
                                          </p:val>
                                        </p:tav>
                                      </p:tavLst>
                                    </p:anim>
                                    <p:anim calcmode="lin" valueType="num">
                                      <p:cBhvr>
                                        <p:cTn id="49" dur="500"/>
                                        <p:tgtEl>
                                          <p:spTgt spid="4">
                                            <p:txEl>
                                              <p:pRg st="1" end="1"/>
                                            </p:txEl>
                                          </p:spTgt>
                                        </p:tgtEl>
                                        <p:attrNameLst>
                                          <p:attrName>ppt_h</p:attrName>
                                        </p:attrNameLst>
                                      </p:cBhvr>
                                      <p:tavLst>
                                        <p:tav tm="0">
                                          <p:val>
                                            <p:strVal val="ppt_h"/>
                                          </p:val>
                                        </p:tav>
                                        <p:tav tm="100000">
                                          <p:val>
                                            <p:fltVal val="0"/>
                                          </p:val>
                                        </p:tav>
                                      </p:tavLst>
                                    </p:anim>
                                    <p:animEffect transition="out" filter="fade">
                                      <p:cBhvr>
                                        <p:cTn id="50" dur="500"/>
                                        <p:tgtEl>
                                          <p:spTgt spid="4">
                                            <p:txEl>
                                              <p:pRg st="1" end="1"/>
                                            </p:txEl>
                                          </p:spTgt>
                                        </p:tgtEl>
                                      </p:cBhvr>
                                    </p:animEffect>
                                    <p:set>
                                      <p:cBhvr>
                                        <p:cTn id="51" dur="1" fill="hold">
                                          <p:stCondLst>
                                            <p:cond delay="499"/>
                                          </p:stCondLst>
                                        </p:cTn>
                                        <p:tgtEl>
                                          <p:spTgt spid="4">
                                            <p:txEl>
                                              <p:pRg st="1" end="1"/>
                                            </p:txEl>
                                          </p:spTgt>
                                        </p:tgtEl>
                                        <p:attrNameLst>
                                          <p:attrName>style.visibility</p:attrName>
                                        </p:attrNameLst>
                                      </p:cBhvr>
                                      <p:to>
                                        <p:strVal val="hidden"/>
                                      </p:to>
                                    </p:set>
                                  </p:childTnLst>
                                </p:cTn>
                              </p:par>
                              <p:par>
                                <p:cTn id="52" presetID="53" presetClass="exit" presetSubtype="0" fill="hold" grpId="1" nodeType="withEffect">
                                  <p:stCondLst>
                                    <p:cond delay="0"/>
                                  </p:stCondLst>
                                  <p:childTnLst>
                                    <p:anim calcmode="lin" valueType="num">
                                      <p:cBhvr>
                                        <p:cTn id="53" dur="500"/>
                                        <p:tgtEl>
                                          <p:spTgt spid="4">
                                            <p:txEl>
                                              <p:pRg st="2" end="2"/>
                                            </p:txEl>
                                          </p:spTgt>
                                        </p:tgtEl>
                                        <p:attrNameLst>
                                          <p:attrName>ppt_w</p:attrName>
                                        </p:attrNameLst>
                                      </p:cBhvr>
                                      <p:tavLst>
                                        <p:tav tm="0">
                                          <p:val>
                                            <p:strVal val="ppt_w"/>
                                          </p:val>
                                        </p:tav>
                                        <p:tav tm="100000">
                                          <p:val>
                                            <p:fltVal val="0"/>
                                          </p:val>
                                        </p:tav>
                                      </p:tavLst>
                                    </p:anim>
                                    <p:anim calcmode="lin" valueType="num">
                                      <p:cBhvr>
                                        <p:cTn id="54" dur="500"/>
                                        <p:tgtEl>
                                          <p:spTgt spid="4">
                                            <p:txEl>
                                              <p:pRg st="2" end="2"/>
                                            </p:txEl>
                                          </p:spTgt>
                                        </p:tgtEl>
                                        <p:attrNameLst>
                                          <p:attrName>ppt_h</p:attrName>
                                        </p:attrNameLst>
                                      </p:cBhvr>
                                      <p:tavLst>
                                        <p:tav tm="0">
                                          <p:val>
                                            <p:strVal val="ppt_h"/>
                                          </p:val>
                                        </p:tav>
                                        <p:tav tm="100000">
                                          <p:val>
                                            <p:fltVal val="0"/>
                                          </p:val>
                                        </p:tav>
                                      </p:tavLst>
                                    </p:anim>
                                    <p:animEffect transition="out" filter="fade">
                                      <p:cBhvr>
                                        <p:cTn id="55" dur="500"/>
                                        <p:tgtEl>
                                          <p:spTgt spid="4">
                                            <p:txEl>
                                              <p:pRg st="2" end="2"/>
                                            </p:txEl>
                                          </p:spTgt>
                                        </p:tgtEl>
                                      </p:cBhvr>
                                    </p:animEffect>
                                    <p:set>
                                      <p:cBhvr>
                                        <p:cTn id="56" dur="1" fill="hold">
                                          <p:stCondLst>
                                            <p:cond delay="499"/>
                                          </p:stCondLst>
                                        </p:cTn>
                                        <p:tgtEl>
                                          <p:spTgt spid="4">
                                            <p:txEl>
                                              <p:pRg st="2" end="2"/>
                                            </p:txEl>
                                          </p:spTgt>
                                        </p:tgtEl>
                                        <p:attrNameLst>
                                          <p:attrName>style.visibility</p:attrName>
                                        </p:attrNameLst>
                                      </p:cBhvr>
                                      <p:to>
                                        <p:strVal val="hidden"/>
                                      </p:to>
                                    </p:set>
                                  </p:childTnLst>
                                </p:cTn>
                              </p:par>
                              <p:par>
                                <p:cTn id="57" presetID="53" presetClass="exit" presetSubtype="0" fill="hold" grpId="1" nodeType="withEffect">
                                  <p:stCondLst>
                                    <p:cond delay="0"/>
                                  </p:stCondLst>
                                  <p:childTnLst>
                                    <p:anim calcmode="lin" valueType="num">
                                      <p:cBhvr>
                                        <p:cTn id="58" dur="500"/>
                                        <p:tgtEl>
                                          <p:spTgt spid="4">
                                            <p:txEl>
                                              <p:pRg st="3" end="3"/>
                                            </p:txEl>
                                          </p:spTgt>
                                        </p:tgtEl>
                                        <p:attrNameLst>
                                          <p:attrName>ppt_w</p:attrName>
                                        </p:attrNameLst>
                                      </p:cBhvr>
                                      <p:tavLst>
                                        <p:tav tm="0">
                                          <p:val>
                                            <p:strVal val="ppt_w"/>
                                          </p:val>
                                        </p:tav>
                                        <p:tav tm="100000">
                                          <p:val>
                                            <p:fltVal val="0"/>
                                          </p:val>
                                        </p:tav>
                                      </p:tavLst>
                                    </p:anim>
                                    <p:anim calcmode="lin" valueType="num">
                                      <p:cBhvr>
                                        <p:cTn id="59" dur="500"/>
                                        <p:tgtEl>
                                          <p:spTgt spid="4">
                                            <p:txEl>
                                              <p:pRg st="3" end="3"/>
                                            </p:txEl>
                                          </p:spTgt>
                                        </p:tgtEl>
                                        <p:attrNameLst>
                                          <p:attrName>ppt_h</p:attrName>
                                        </p:attrNameLst>
                                      </p:cBhvr>
                                      <p:tavLst>
                                        <p:tav tm="0">
                                          <p:val>
                                            <p:strVal val="ppt_h"/>
                                          </p:val>
                                        </p:tav>
                                        <p:tav tm="100000">
                                          <p:val>
                                            <p:fltVal val="0"/>
                                          </p:val>
                                        </p:tav>
                                      </p:tavLst>
                                    </p:anim>
                                    <p:animEffect transition="out" filter="fade">
                                      <p:cBhvr>
                                        <p:cTn id="60" dur="500"/>
                                        <p:tgtEl>
                                          <p:spTgt spid="4">
                                            <p:txEl>
                                              <p:pRg st="3" end="3"/>
                                            </p:txEl>
                                          </p:spTgt>
                                        </p:tgtEl>
                                      </p:cBhvr>
                                    </p:animEffect>
                                    <p:set>
                                      <p:cBhvr>
                                        <p:cTn id="61" dur="1" fill="hold">
                                          <p:stCondLst>
                                            <p:cond delay="499"/>
                                          </p:stCondLst>
                                        </p:cTn>
                                        <p:tgtEl>
                                          <p:spTgt spid="4">
                                            <p:txEl>
                                              <p:pRg st="3" end="3"/>
                                            </p:txEl>
                                          </p:spTgt>
                                        </p:tgtEl>
                                        <p:attrNameLst>
                                          <p:attrName>style.visibility</p:attrName>
                                        </p:attrNameLst>
                                      </p:cBhvr>
                                      <p:to>
                                        <p:strVal val="hidden"/>
                                      </p:to>
                                    </p:set>
                                  </p:childTnLst>
                                </p:cTn>
                              </p:par>
                              <p:par>
                                <p:cTn id="62" presetID="53" presetClass="exit" presetSubtype="0" fill="hold" grpId="1" nodeType="withEffect">
                                  <p:stCondLst>
                                    <p:cond delay="0"/>
                                  </p:stCondLst>
                                  <p:childTnLst>
                                    <p:anim calcmode="lin" valueType="num">
                                      <p:cBhvr>
                                        <p:cTn id="63" dur="500"/>
                                        <p:tgtEl>
                                          <p:spTgt spid="4">
                                            <p:txEl>
                                              <p:pRg st="4" end="4"/>
                                            </p:txEl>
                                          </p:spTgt>
                                        </p:tgtEl>
                                        <p:attrNameLst>
                                          <p:attrName>ppt_w</p:attrName>
                                        </p:attrNameLst>
                                      </p:cBhvr>
                                      <p:tavLst>
                                        <p:tav tm="0">
                                          <p:val>
                                            <p:strVal val="ppt_w"/>
                                          </p:val>
                                        </p:tav>
                                        <p:tav tm="100000">
                                          <p:val>
                                            <p:fltVal val="0"/>
                                          </p:val>
                                        </p:tav>
                                      </p:tavLst>
                                    </p:anim>
                                    <p:anim calcmode="lin" valueType="num">
                                      <p:cBhvr>
                                        <p:cTn id="64" dur="500"/>
                                        <p:tgtEl>
                                          <p:spTgt spid="4">
                                            <p:txEl>
                                              <p:pRg st="4" end="4"/>
                                            </p:txEl>
                                          </p:spTgt>
                                        </p:tgtEl>
                                        <p:attrNameLst>
                                          <p:attrName>ppt_h</p:attrName>
                                        </p:attrNameLst>
                                      </p:cBhvr>
                                      <p:tavLst>
                                        <p:tav tm="0">
                                          <p:val>
                                            <p:strVal val="ppt_h"/>
                                          </p:val>
                                        </p:tav>
                                        <p:tav tm="100000">
                                          <p:val>
                                            <p:fltVal val="0"/>
                                          </p:val>
                                        </p:tav>
                                      </p:tavLst>
                                    </p:anim>
                                    <p:animEffect transition="out" filter="fade">
                                      <p:cBhvr>
                                        <p:cTn id="65" dur="500"/>
                                        <p:tgtEl>
                                          <p:spTgt spid="4">
                                            <p:txEl>
                                              <p:pRg st="4" end="4"/>
                                            </p:txEl>
                                          </p:spTgt>
                                        </p:tgtEl>
                                      </p:cBhvr>
                                    </p:animEffect>
                                    <p:set>
                                      <p:cBhvr>
                                        <p:cTn id="66" dur="1" fill="hold">
                                          <p:stCondLst>
                                            <p:cond delay="499"/>
                                          </p:stCondLst>
                                        </p:cTn>
                                        <p:tgtEl>
                                          <p:spTgt spid="4">
                                            <p:txEl>
                                              <p:pRg st="4" end="4"/>
                                            </p:txEl>
                                          </p:spTgt>
                                        </p:tgtEl>
                                        <p:attrNameLst>
                                          <p:attrName>style.visibility</p:attrName>
                                        </p:attrNameLst>
                                      </p:cBhvr>
                                      <p:to>
                                        <p:strVal val="hidden"/>
                                      </p:to>
                                    </p:set>
                                  </p:childTnLst>
                                </p:cTn>
                              </p:par>
                              <p:par>
                                <p:cTn id="67" presetID="53" presetClass="exit" presetSubtype="0" fill="hold" grpId="1" nodeType="withEffect">
                                  <p:stCondLst>
                                    <p:cond delay="0"/>
                                  </p:stCondLst>
                                  <p:childTnLst>
                                    <p:anim calcmode="lin" valueType="num">
                                      <p:cBhvr>
                                        <p:cTn id="68" dur="500"/>
                                        <p:tgtEl>
                                          <p:spTgt spid="4">
                                            <p:txEl>
                                              <p:pRg st="5" end="5"/>
                                            </p:txEl>
                                          </p:spTgt>
                                        </p:tgtEl>
                                        <p:attrNameLst>
                                          <p:attrName>ppt_w</p:attrName>
                                        </p:attrNameLst>
                                      </p:cBhvr>
                                      <p:tavLst>
                                        <p:tav tm="0">
                                          <p:val>
                                            <p:strVal val="ppt_w"/>
                                          </p:val>
                                        </p:tav>
                                        <p:tav tm="100000">
                                          <p:val>
                                            <p:fltVal val="0"/>
                                          </p:val>
                                        </p:tav>
                                      </p:tavLst>
                                    </p:anim>
                                    <p:anim calcmode="lin" valueType="num">
                                      <p:cBhvr>
                                        <p:cTn id="69" dur="500"/>
                                        <p:tgtEl>
                                          <p:spTgt spid="4">
                                            <p:txEl>
                                              <p:pRg st="5" end="5"/>
                                            </p:txEl>
                                          </p:spTgt>
                                        </p:tgtEl>
                                        <p:attrNameLst>
                                          <p:attrName>ppt_h</p:attrName>
                                        </p:attrNameLst>
                                      </p:cBhvr>
                                      <p:tavLst>
                                        <p:tav tm="0">
                                          <p:val>
                                            <p:strVal val="ppt_h"/>
                                          </p:val>
                                        </p:tav>
                                        <p:tav tm="100000">
                                          <p:val>
                                            <p:fltVal val="0"/>
                                          </p:val>
                                        </p:tav>
                                      </p:tavLst>
                                    </p:anim>
                                    <p:animEffect transition="out" filter="fade">
                                      <p:cBhvr>
                                        <p:cTn id="70" dur="500"/>
                                        <p:tgtEl>
                                          <p:spTgt spid="4">
                                            <p:txEl>
                                              <p:pRg st="5" end="5"/>
                                            </p:txEl>
                                          </p:spTgt>
                                        </p:tgtEl>
                                      </p:cBhvr>
                                    </p:animEffect>
                                    <p:set>
                                      <p:cBhvr>
                                        <p:cTn id="71"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04800" y="2438400"/>
            <a:ext cx="4191000" cy="2866010"/>
          </a:xfrm>
          <a:effectLst>
            <a:outerShdw blurRad="50800" dist="38100" dir="2700000" algn="tl" rotWithShape="0">
              <a:prstClr val="black">
                <a:alpha val="40000"/>
              </a:prstClr>
            </a:outerShdw>
          </a:effectLst>
        </p:spPr>
      </p:pic>
      <p:sp>
        <p:nvSpPr>
          <p:cNvPr id="2" name="Title 1"/>
          <p:cNvSpPr>
            <a:spLocks noGrp="1"/>
          </p:cNvSpPr>
          <p:nvPr>
            <p:ph type="title"/>
          </p:nvPr>
        </p:nvSpPr>
        <p:spPr>
          <a:xfrm>
            <a:off x="301752" y="152400"/>
            <a:ext cx="8686800" cy="841248"/>
          </a:xfrm>
        </p:spPr>
        <p:txBody>
          <a:bodyPr/>
          <a:lstStyle/>
          <a:p>
            <a:pPr algn="r"/>
            <a:r>
              <a:rPr lang="en-US" dirty="0" smtClean="0"/>
              <a:t>Inlet Pipe</a:t>
            </a:r>
            <a:endParaRPr lang="en-US" dirty="0"/>
          </a:p>
        </p:txBody>
      </p:sp>
      <p:pic>
        <p:nvPicPr>
          <p:cNvPr id="10242" name="Picture 2" descr="F:\My Documents\My Pictures\eone logo\EONE Sewer Systems logo.jpg"/>
          <p:cNvPicPr>
            <a:picLocks noChangeAspect="1" noChangeArrowheads="1"/>
          </p:cNvPicPr>
          <p:nvPr/>
        </p:nvPicPr>
        <p:blipFill>
          <a:blip r:embed="rId3" cstate="email"/>
          <a:srcRect/>
          <a:stretch>
            <a:fillRect/>
          </a:stretch>
        </p:blipFill>
        <p:spPr bwMode="auto">
          <a:xfrm>
            <a:off x="228600" y="228600"/>
            <a:ext cx="1828800" cy="755650"/>
          </a:xfrm>
          <a:prstGeom prst="rect">
            <a:avLst/>
          </a:prstGeom>
          <a:noFill/>
        </p:spPr>
      </p:pic>
      <p:sp>
        <p:nvSpPr>
          <p:cNvPr id="7" name="Content Placeholder 3"/>
          <p:cNvSpPr txBox="1">
            <a:spLocks/>
          </p:cNvSpPr>
          <p:nvPr/>
        </p:nvSpPr>
        <p:spPr>
          <a:xfrm>
            <a:off x="4724400" y="1295400"/>
            <a:ext cx="4267200" cy="5334000"/>
          </a:xfrm>
          <a:prstGeom prst="rect">
            <a:avLst/>
          </a:prstGeom>
        </p:spPr>
        <p:txBody>
          <a:bodyPr vert="horz">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Pipe should enter</a:t>
            </a:r>
            <a:r>
              <a:rPr kumimoji="0" lang="en-US" sz="2800" b="0" i="0" u="none" strike="noStrike" kern="1200" cap="none" spc="0" normalizeH="0" noProof="0" dirty="0" smtClean="0">
                <a:ln>
                  <a:noFill/>
                </a:ln>
                <a:solidFill>
                  <a:schemeClr val="tx2"/>
                </a:solidFill>
                <a:effectLst/>
                <a:uLnTx/>
                <a:uFillTx/>
                <a:latin typeface="+mn-lt"/>
                <a:ea typeface="+mn-ea"/>
                <a:cs typeface="+mn-cs"/>
              </a:rPr>
              <a:t> station straight and not at an angle</a:t>
            </a: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If pipe is being</a:t>
            </a:r>
            <a:r>
              <a:rPr kumimoji="0" lang="en-US" sz="2800" b="0" i="0" u="none" strike="noStrike" kern="1200" cap="none" spc="0" normalizeH="0" noProof="0" dirty="0" smtClean="0">
                <a:ln>
                  <a:noFill/>
                </a:ln>
                <a:solidFill>
                  <a:schemeClr val="tx2"/>
                </a:solidFill>
                <a:effectLst/>
                <a:uLnTx/>
                <a:uFillTx/>
                <a:latin typeface="+mn-lt"/>
                <a:ea typeface="+mn-ea"/>
                <a:cs typeface="+mn-cs"/>
              </a:rPr>
              <a:t> stubbed out, it should be a minimum of 5’ with a glued cap to seal the end</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800" baseline="0" dirty="0" smtClean="0">
                <a:solidFill>
                  <a:schemeClr val="tx2"/>
                </a:solidFill>
              </a:rPr>
              <a:t>The line should be bedded with crushed angular stone to minimize pipe deformation</a:t>
            </a: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The bottom half of the line should be bedded at a minimum. The entire pipe is preferred</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Tree>
    <p:extLst>
      <p:ext uri="{BB962C8B-B14F-4D97-AF65-F5344CB8AC3E}">
        <p14:creationId xmlns:p14="http://schemas.microsoft.com/office/powerpoint/2010/main" val="325721182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Discharge Pipe</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 name="Content Placeholder 3"/>
          <p:cNvSpPr txBox="1">
            <a:spLocks/>
          </p:cNvSpPr>
          <p:nvPr/>
        </p:nvSpPr>
        <p:spPr>
          <a:xfrm>
            <a:off x="536643" y="5019939"/>
            <a:ext cx="8150157" cy="1533260"/>
          </a:xfrm>
          <a:prstGeom prst="rect">
            <a:avLst/>
          </a:prstGeom>
        </p:spPr>
        <p:txBody>
          <a:bodyPr vert="horz">
            <a:normAutofit fontScale="77500" lnSpcReduction="20000"/>
          </a:bodyPr>
          <a:lstStyle/>
          <a:p>
            <a:pPr marL="457200" marR="0" lvl="0" indent="-457200" defTabSz="914400" rtl="0" eaLnBrk="1" fontAlgn="auto" latinLnBrk="0" hangingPunct="1">
              <a:lnSpc>
                <a:spcPct val="100000"/>
              </a:lnSpc>
              <a:spcBef>
                <a:spcPct val="20000"/>
              </a:spcBef>
              <a:spcAft>
                <a:spcPts val="0"/>
              </a:spcAft>
              <a:buClr>
                <a:schemeClr val="accent1"/>
              </a:buClr>
              <a:buSzPct val="70000"/>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It is HIGHLY recommended that a curb stop/redundant check</a:t>
            </a:r>
            <a:r>
              <a:rPr kumimoji="0" lang="en-US" sz="2800" b="0" i="0" u="none" strike="noStrike" kern="1200" cap="none" spc="0" normalizeH="0" noProof="0" dirty="0" smtClean="0">
                <a:ln>
                  <a:noFill/>
                </a:ln>
                <a:solidFill>
                  <a:schemeClr val="tx2"/>
                </a:solidFill>
                <a:effectLst/>
                <a:uLnTx/>
                <a:uFillTx/>
                <a:latin typeface="+mn-lt"/>
                <a:ea typeface="+mn-ea"/>
                <a:cs typeface="+mn-cs"/>
              </a:rPr>
              <a:t> valve be installed between the pump discharge and the street main.  </a:t>
            </a:r>
          </a:p>
          <a:p>
            <a:pPr marL="457200" marR="0" lvl="0" indent="-457200" defTabSz="914400" rtl="0" eaLnBrk="1" fontAlgn="auto" latinLnBrk="0" hangingPunct="1">
              <a:lnSpc>
                <a:spcPct val="100000"/>
              </a:lnSpc>
              <a:spcBef>
                <a:spcPct val="20000"/>
              </a:spcBef>
              <a:spcAft>
                <a:spcPts val="0"/>
              </a:spcAft>
              <a:buClr>
                <a:schemeClr val="accent1"/>
              </a:buClr>
              <a:buSzPct val="70000"/>
              <a:buFont typeface="Arial" panose="020B0604020202020204" pitchFamily="34" charset="0"/>
              <a:buChar char="•"/>
              <a:tabLst/>
              <a:defRPr/>
            </a:pPr>
            <a:r>
              <a:rPr lang="en-US" sz="2800" dirty="0" smtClean="0">
                <a:solidFill>
                  <a:schemeClr val="tx2"/>
                </a:solidFill>
              </a:rPr>
              <a:t>We recommend a sewage rated, pressure rated, full-port check valve</a:t>
            </a:r>
          </a:p>
          <a:p>
            <a:pPr marL="457200" marR="0" lvl="0" indent="-457200" defTabSz="914400" rtl="0" eaLnBrk="1" fontAlgn="auto" latinLnBrk="0" hangingPunct="1">
              <a:lnSpc>
                <a:spcPct val="100000"/>
              </a:lnSpc>
              <a:spcBef>
                <a:spcPct val="20000"/>
              </a:spcBef>
              <a:spcAft>
                <a:spcPts val="0"/>
              </a:spcAft>
              <a:buClr>
                <a:schemeClr val="accent1"/>
              </a:buClr>
              <a:buSzPct val="70000"/>
              <a:buFont typeface="Arial" panose="020B0604020202020204" pitchFamily="34" charset="0"/>
              <a:buChar char="•"/>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7344" y1="70581" x2="27344" y2="70581"/>
                        <a14:foregroundMark x1="25575" y1="68485" x2="25575" y2="68485"/>
                      </a14:backgroundRemoval>
                    </a14:imgEffect>
                  </a14:imgLayer>
                </a14:imgProps>
              </a:ext>
              <a:ext uri="{28A0092B-C50C-407E-A947-70E740481C1C}">
                <a14:useLocalDpi xmlns:a14="http://schemas.microsoft.com/office/drawing/2010/main" val="0"/>
              </a:ext>
            </a:extLst>
          </a:blip>
          <a:srcRect/>
          <a:stretch/>
        </p:blipFill>
        <p:spPr>
          <a:xfrm>
            <a:off x="7543800" y="3124200"/>
            <a:ext cx="1774373" cy="12573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43" y="1143000"/>
            <a:ext cx="7159557" cy="3657600"/>
          </a:xfrm>
          <a:prstGeom prst="rect">
            <a:avLst/>
          </a:prstGeom>
        </p:spPr>
      </p:pic>
      <p:cxnSp>
        <p:nvCxnSpPr>
          <p:cNvPr id="4" name="Straight Connector 3"/>
          <p:cNvCxnSpPr/>
          <p:nvPr/>
        </p:nvCxnSpPr>
        <p:spPr>
          <a:xfrm>
            <a:off x="3962400" y="1600200"/>
            <a:ext cx="0" cy="1828800"/>
          </a:xfrm>
          <a:prstGeom prst="line">
            <a:avLst/>
          </a:prstGeom>
          <a:ln w="38100" cmpd="thickThin">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 to lateral</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524000"/>
            <a:ext cx="5453861" cy="259866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400" y="2133600"/>
            <a:ext cx="1133475" cy="1133475"/>
          </a:xfrm>
        </p:spPr>
      </p:pic>
      <p:sp>
        <p:nvSpPr>
          <p:cNvPr id="7" name="TextBox 6"/>
          <p:cNvSpPr txBox="1"/>
          <p:nvPr/>
        </p:nvSpPr>
        <p:spPr>
          <a:xfrm>
            <a:off x="457200" y="4191000"/>
            <a:ext cx="8153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Typically </a:t>
            </a:r>
            <a:r>
              <a:rPr lang="en-US" dirty="0" smtClean="0"/>
              <a:t>service </a:t>
            </a:r>
            <a:r>
              <a:rPr lang="en-US" dirty="0" smtClean="0"/>
              <a:t>laterals are capped off with temporary plug.  </a:t>
            </a:r>
          </a:p>
          <a:p>
            <a:pPr marL="285750" indent="-285750">
              <a:buFont typeface="Arial" panose="020B0604020202020204" pitchFamily="34" charset="0"/>
              <a:buChar char="•"/>
            </a:pPr>
            <a:r>
              <a:rPr lang="en-US" dirty="0" smtClean="0"/>
              <a:t>Verify the lateral curb stop is closed before removing the temporary plug.</a:t>
            </a:r>
          </a:p>
          <a:p>
            <a:pPr marL="285750" indent="-285750">
              <a:buFont typeface="Arial" panose="020B0604020202020204" pitchFamily="34" charset="0"/>
              <a:buChar char="•"/>
            </a:pPr>
            <a:r>
              <a:rPr lang="en-US" dirty="0" smtClean="0"/>
              <a:t>Clean threads and install ‘Compression’ </a:t>
            </a:r>
            <a:r>
              <a:rPr lang="en-US" sz="1200" dirty="0" smtClean="0"/>
              <a:t>X</a:t>
            </a:r>
            <a:r>
              <a:rPr lang="en-US" dirty="0" smtClean="0"/>
              <a:t> Male IPT adapter with Teflon tape and/or paste as thread sealant.</a:t>
            </a:r>
          </a:p>
          <a:p>
            <a:pPr marL="285750" indent="-285750">
              <a:buFont typeface="Arial" panose="020B0604020202020204" pitchFamily="34" charset="0"/>
              <a:buChar char="•"/>
            </a:pPr>
            <a:r>
              <a:rPr lang="en-US" dirty="0" smtClean="0"/>
              <a:t>Install new service pipe (1-1/4 inch SDR 11 HDPE preferred) into ‘Compression’ fitting.  (See following slides)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Definition: </a:t>
            </a:r>
            <a:r>
              <a:rPr lang="en-US" dirty="0" smtClean="0"/>
              <a:t>Compression adapter = Split ring, restrained, bell and gasket fitting.</a:t>
            </a:r>
            <a:endParaRPr lang="en-US" dirty="0"/>
          </a:p>
        </p:txBody>
      </p:sp>
    </p:spTree>
    <p:extLst>
      <p:ext uri="{BB962C8B-B14F-4D97-AF65-F5344CB8AC3E}">
        <p14:creationId xmlns:p14="http://schemas.microsoft.com/office/powerpoint/2010/main" val="2874050620"/>
      </p:ext>
    </p:extLst>
  </p:cSld>
  <p:clrMapOvr>
    <a:masterClrMapping/>
  </p:clrMapOvr>
  <p:transition>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normAutofit fontScale="90000"/>
          </a:bodyPr>
          <a:lstStyle/>
          <a:p>
            <a:pPr algn="r"/>
            <a:r>
              <a:rPr lang="en-US" dirty="0" smtClean="0"/>
              <a:t>Discharge Pipe – ‘</a:t>
            </a:r>
            <a:r>
              <a:rPr lang="en-US" sz="2400" dirty="0" smtClean="0"/>
              <a:t>Compression’</a:t>
            </a:r>
            <a:br>
              <a:rPr lang="en-US" sz="2400" dirty="0" smtClean="0"/>
            </a:br>
            <a:r>
              <a:rPr lang="en-US" sz="2400" dirty="0" smtClean="0"/>
              <a:t>coupling</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34" y="4816623"/>
            <a:ext cx="7053263" cy="18882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066800"/>
            <a:ext cx="7405687" cy="3749823"/>
          </a:xfrm>
          <a:prstGeom prst="rect">
            <a:avLst/>
          </a:prstGeom>
        </p:spPr>
      </p:pic>
      <p:sp>
        <p:nvSpPr>
          <p:cNvPr id="7" name="Rounded Rectangle 6"/>
          <p:cNvSpPr/>
          <p:nvPr/>
        </p:nvSpPr>
        <p:spPr>
          <a:xfrm>
            <a:off x="2743200" y="4876800"/>
            <a:ext cx="304800" cy="228600"/>
          </a:xfrm>
          <a:prstGeom prst="roundRect">
            <a:avLst/>
          </a:prstGeom>
          <a:solidFill>
            <a:schemeClr val="accent2">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438400" y="4876800"/>
            <a:ext cx="228600" cy="228600"/>
          </a:xfrm>
          <a:prstGeom prst="roundRect">
            <a:avLst/>
          </a:prstGeom>
          <a:solidFill>
            <a:srgbClr val="92D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0" y="3962400"/>
            <a:ext cx="3276600" cy="646331"/>
          </a:xfrm>
          <a:prstGeom prst="rect">
            <a:avLst/>
          </a:prstGeom>
          <a:solidFill>
            <a:srgbClr val="92D050">
              <a:alpha val="46000"/>
            </a:srgbClr>
          </a:solidFill>
        </p:spPr>
        <p:txBody>
          <a:bodyPr wrap="square" rtlCol="0">
            <a:spAutoFit/>
          </a:bodyPr>
          <a:lstStyle/>
          <a:p>
            <a:r>
              <a:rPr lang="en-US" dirty="0" smtClean="0"/>
              <a:t>Insert Pipe past O-ring ‘4’ until pipe hits internal stop ‘5’</a:t>
            </a:r>
            <a:endParaRPr lang="en-US" dirty="0"/>
          </a:p>
        </p:txBody>
      </p:sp>
      <p:sp>
        <p:nvSpPr>
          <p:cNvPr id="10" name="Rounded Rectangle 9"/>
          <p:cNvSpPr/>
          <p:nvPr/>
        </p:nvSpPr>
        <p:spPr>
          <a:xfrm>
            <a:off x="1061034" y="4724400"/>
            <a:ext cx="3663366" cy="1980498"/>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4191000" y="4608731"/>
            <a:ext cx="1143000" cy="49666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786567"/>
      </p:ext>
    </p:extLst>
  </p:cSld>
  <p:clrMapOvr>
    <a:masterClrMapping/>
  </p:clrMapOvr>
  <p:transition>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sewer overview- System</a:t>
            </a:r>
            <a:endParaRPr lang="en-US" dirty="0"/>
          </a:p>
        </p:txBody>
      </p:sp>
      <p:sp>
        <p:nvSpPr>
          <p:cNvPr id="3" name="Content Placeholder 2"/>
          <p:cNvSpPr>
            <a:spLocks noGrp="1"/>
          </p:cNvSpPr>
          <p:nvPr>
            <p:ph idx="1"/>
          </p:nvPr>
        </p:nvSpPr>
        <p:spPr>
          <a:xfrm>
            <a:off x="304800" y="1447800"/>
            <a:ext cx="8686800" cy="4632325"/>
          </a:xfrm>
        </p:spPr>
        <p:txBody>
          <a:bodyPr>
            <a:normAutofit fontScale="92500" lnSpcReduction="20000"/>
          </a:bodyPr>
          <a:lstStyle/>
          <a:p>
            <a:r>
              <a:rPr lang="en-US" dirty="0" smtClean="0"/>
              <a:t>Pressure sewer pumping has been a viable means of collecting and transporting wastewater for over 46 years.</a:t>
            </a:r>
          </a:p>
          <a:p>
            <a:r>
              <a:rPr lang="en-US" dirty="0" smtClean="0"/>
              <a:t>Environment One Corporation developed the worlds first grinder pump.</a:t>
            </a:r>
          </a:p>
          <a:p>
            <a:r>
              <a:rPr lang="en-US" dirty="0" smtClean="0"/>
              <a:t>Today E/One serves over two million end users in over 43 countries. </a:t>
            </a:r>
          </a:p>
          <a:p>
            <a:r>
              <a:rPr lang="en-US" dirty="0" smtClean="0"/>
              <a:t>Every day E/One connects 150 homes to sewer systems word wide.</a:t>
            </a:r>
          </a:p>
          <a:p>
            <a:r>
              <a:rPr lang="en-US" dirty="0" smtClean="0"/>
              <a:t>Projects range from single pump applications to over 16,000 pumps. </a:t>
            </a:r>
            <a:r>
              <a:rPr lang="en-US" sz="1300" b="1" i="1" dirty="0" smtClean="0"/>
              <a:t>Mornington Peninsula for South East Water, Australia</a:t>
            </a:r>
            <a:endParaRPr lang="en-US" sz="1300" b="1" i="1" dirty="0"/>
          </a:p>
        </p:txBody>
      </p:sp>
    </p:spTree>
    <p:extLst>
      <p:ext uri="{BB962C8B-B14F-4D97-AF65-F5344CB8AC3E}">
        <p14:creationId xmlns:p14="http://schemas.microsoft.com/office/powerpoint/2010/main" val="4249562567"/>
      </p:ext>
    </p:extLst>
  </p:cSld>
  <p:clrMapOvr>
    <a:masterClrMapping/>
  </p:clrMapOvr>
  <p:transition>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Discharge Pipe</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 name="Content Placeholder 3"/>
          <p:cNvSpPr txBox="1">
            <a:spLocks/>
          </p:cNvSpPr>
          <p:nvPr/>
        </p:nvSpPr>
        <p:spPr>
          <a:xfrm>
            <a:off x="457200" y="3810000"/>
            <a:ext cx="8382000" cy="2590800"/>
          </a:xfrm>
          <a:prstGeom prst="rect">
            <a:avLst/>
          </a:prstGeom>
        </p:spPr>
        <p:txBody>
          <a:bodyPr vert="horz">
            <a:normAutofit fontScale="77500" lnSpcReduction="20000"/>
          </a:bodyPr>
          <a:lstStyle/>
          <a:p>
            <a:pPr marL="457200" indent="-457200">
              <a:spcBef>
                <a:spcPct val="20000"/>
              </a:spcBef>
              <a:buClr>
                <a:schemeClr val="accent1"/>
              </a:buClr>
              <a:buSzPct val="70000"/>
              <a:buFont typeface="Arial" panose="020B0604020202020204" pitchFamily="34" charset="0"/>
              <a:buChar char="•"/>
              <a:defRPr/>
            </a:pPr>
            <a:r>
              <a:rPr lang="en-US" sz="2800" dirty="0" smtClean="0">
                <a:solidFill>
                  <a:schemeClr val="tx2"/>
                </a:solidFill>
              </a:rPr>
              <a:t>Isolate connection to main line with corrosion resistant stainless steel corporation valve.</a:t>
            </a:r>
          </a:p>
          <a:p>
            <a:pPr marL="457200" indent="-457200">
              <a:spcBef>
                <a:spcPct val="20000"/>
              </a:spcBef>
              <a:buClr>
                <a:schemeClr val="accent1"/>
              </a:buClr>
              <a:buSzPct val="70000"/>
              <a:buFont typeface="Arial" panose="020B0604020202020204" pitchFamily="34" charset="0"/>
              <a:buChar char="•"/>
              <a:defRPr/>
            </a:pPr>
            <a:r>
              <a:rPr lang="en-US" sz="2800" dirty="0" smtClean="0">
                <a:solidFill>
                  <a:schemeClr val="tx2"/>
                </a:solidFill>
              </a:rPr>
              <a:t>Isolate each lot/pump with full-port lateral stainless steel lateral assembly with shut off and sewage rated check valve.</a:t>
            </a:r>
          </a:p>
          <a:p>
            <a:pPr marL="457200" indent="-457200">
              <a:spcBef>
                <a:spcPct val="20000"/>
              </a:spcBef>
              <a:buClr>
                <a:schemeClr val="accent1"/>
              </a:buClr>
              <a:buSzPct val="70000"/>
              <a:buFont typeface="Arial" panose="020B0604020202020204" pitchFamily="34" charset="0"/>
              <a:buChar char="•"/>
              <a:defRPr/>
            </a:pPr>
            <a:r>
              <a:rPr lang="en-US" sz="2800" dirty="0" smtClean="0">
                <a:solidFill>
                  <a:schemeClr val="tx2"/>
                </a:solidFill>
              </a:rPr>
              <a:t>Bed </a:t>
            </a:r>
            <a:r>
              <a:rPr lang="en-US" sz="2800" dirty="0">
                <a:solidFill>
                  <a:schemeClr val="tx2"/>
                </a:solidFill>
              </a:rPr>
              <a:t>your lines with ¼” to ¾” pea gravel or crushed angular </a:t>
            </a:r>
            <a:r>
              <a:rPr lang="en-US" sz="2800" dirty="0" smtClean="0">
                <a:solidFill>
                  <a:schemeClr val="tx2"/>
                </a:solidFill>
              </a:rPr>
              <a:t>stone</a:t>
            </a:r>
          </a:p>
          <a:p>
            <a:pPr marL="457200" indent="-457200">
              <a:spcBef>
                <a:spcPct val="20000"/>
              </a:spcBef>
              <a:buClr>
                <a:schemeClr val="accent1"/>
              </a:buClr>
              <a:buSzPct val="70000"/>
              <a:buFont typeface="Arial" panose="020B0604020202020204" pitchFamily="34" charset="0"/>
              <a:buChar char="•"/>
              <a:defRPr/>
            </a:pPr>
            <a:r>
              <a:rPr lang="en-US" sz="2800" dirty="0" smtClean="0"/>
              <a:t>The </a:t>
            </a:r>
            <a:r>
              <a:rPr lang="en-US" sz="2800" dirty="0"/>
              <a:t>use of 1 ¼” Polyethylene Pipe SDR 11 </a:t>
            </a:r>
            <a:r>
              <a:rPr lang="en-US" sz="2800" dirty="0" smtClean="0"/>
              <a:t>or PVC SDR 21 </a:t>
            </a:r>
            <a:r>
              <a:rPr lang="en-US" sz="2800" dirty="0"/>
              <a:t>are </a:t>
            </a:r>
            <a:r>
              <a:rPr lang="en-US" sz="2800" dirty="0" smtClean="0"/>
              <a:t>recommended.  </a:t>
            </a:r>
            <a:r>
              <a:rPr lang="en-US" sz="1500" b="1" u="sng" dirty="0" smtClean="0"/>
              <a:t>CAUTION</a:t>
            </a:r>
            <a:r>
              <a:rPr lang="en-US" sz="2800" u="sng" dirty="0" smtClean="0"/>
              <a:t> </a:t>
            </a:r>
            <a:r>
              <a:rPr lang="en-US" i="1" u="sng" dirty="0" smtClean="0"/>
              <a:t>SDR 21 PVC limitations in 1-1/4 inch to solvent glue only</a:t>
            </a:r>
            <a:endParaRPr lang="en-US" i="1" u="sng" dirty="0"/>
          </a:p>
          <a:p>
            <a:pPr marL="342900" indent="-342900" algn="ctr">
              <a:spcBef>
                <a:spcPct val="20000"/>
              </a:spcBef>
              <a:buClr>
                <a:schemeClr val="accent1"/>
              </a:buClr>
              <a:buSzPct val="70000"/>
              <a:defRPr/>
            </a:pPr>
            <a:endParaRPr lang="en-US" sz="2800" dirty="0">
              <a:solidFill>
                <a:schemeClr val="tx2"/>
              </a:solidFill>
            </a:endParaRP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28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26830"/>
            <a:ext cx="7696200" cy="2241751"/>
          </a:xfrm>
          <a:prstGeom prst="rect">
            <a:avLst/>
          </a:prstGeom>
        </p:spPr>
      </p:pic>
    </p:spTree>
    <p:extLst>
      <p:ext uri="{BB962C8B-B14F-4D97-AF65-F5344CB8AC3E}">
        <p14:creationId xmlns:p14="http://schemas.microsoft.com/office/powerpoint/2010/main" val="4287365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Discharge Pipe – </a:t>
            </a:r>
            <a:r>
              <a:rPr lang="en-US" sz="2400" dirty="0" smtClean="0"/>
              <a:t>Discharge Whip</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 name="Content Placeholder 3"/>
          <p:cNvSpPr txBox="1">
            <a:spLocks/>
          </p:cNvSpPr>
          <p:nvPr/>
        </p:nvSpPr>
        <p:spPr>
          <a:xfrm>
            <a:off x="457200" y="1447800"/>
            <a:ext cx="4114799" cy="2895600"/>
          </a:xfrm>
          <a:prstGeom prst="rect">
            <a:avLst/>
          </a:prstGeom>
        </p:spPr>
        <p:txBody>
          <a:bodyPr vert="horz">
            <a:normAutofit fontScale="77500" lnSpcReduction="20000"/>
          </a:bodyPr>
          <a:lstStyle/>
          <a:p>
            <a:pPr marL="457200" indent="-457200">
              <a:spcBef>
                <a:spcPct val="20000"/>
              </a:spcBef>
              <a:buClr>
                <a:schemeClr val="accent1"/>
              </a:buClr>
              <a:buSzPct val="70000"/>
              <a:buFont typeface="Arial" panose="020B0604020202020204" pitchFamily="34" charset="0"/>
              <a:buChar char="•"/>
              <a:defRPr/>
            </a:pPr>
            <a:r>
              <a:rPr lang="en-US" sz="2800" dirty="0" smtClean="0">
                <a:solidFill>
                  <a:schemeClr val="tx2"/>
                </a:solidFill>
              </a:rPr>
              <a:t>FRMA provides a 4 foot long discharge whip of 1-1/4 inch SDR 11 HDPE pipe with SS MIPT on one end and plain end pipe on the other.</a:t>
            </a:r>
          </a:p>
          <a:p>
            <a:pPr marL="457200" indent="-457200">
              <a:spcBef>
                <a:spcPct val="20000"/>
              </a:spcBef>
              <a:buClr>
                <a:schemeClr val="accent1"/>
              </a:buClr>
              <a:buSzPct val="70000"/>
              <a:buFont typeface="Arial" panose="020B0604020202020204" pitchFamily="34" charset="0"/>
              <a:buChar char="•"/>
              <a:defRPr/>
            </a:pPr>
            <a:r>
              <a:rPr lang="en-US" sz="2800" dirty="0" smtClean="0">
                <a:solidFill>
                  <a:schemeClr val="tx2"/>
                </a:solidFill>
              </a:rPr>
              <a:t>Also provided is a ‘compression’ coupling to connect to 1-1/4 or 1-1/2 inch lateral pipe (by others)</a:t>
            </a:r>
            <a:endParaRPr kumimoji="0" lang="en-US" sz="2800" b="0" i="0" u="none" strike="noStrike" kern="1200" cap="none" spc="0" normalizeH="0" noProof="0" dirty="0" smtClean="0">
              <a:ln>
                <a:noFill/>
              </a:ln>
              <a:solidFill>
                <a:schemeClr val="tx2"/>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314450"/>
            <a:ext cx="3733800" cy="28003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03" y="4648200"/>
            <a:ext cx="8496300" cy="1333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425135">
            <a:off x="4448022" y="3100562"/>
            <a:ext cx="1676347" cy="964350"/>
          </a:xfrm>
          <a:prstGeom prst="rect">
            <a:avLst/>
          </a:prstGeom>
        </p:spPr>
      </p:pic>
    </p:spTree>
    <p:extLst>
      <p:ext uri="{BB962C8B-B14F-4D97-AF65-F5344CB8AC3E}">
        <p14:creationId xmlns:p14="http://schemas.microsoft.com/office/powerpoint/2010/main" val="173185827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9848" cy="2209800"/>
          </a:xfrm>
        </p:spPr>
        <p:txBody>
          <a:bodyPr>
            <a:normAutofit/>
          </a:bodyPr>
          <a:lstStyle/>
          <a:p>
            <a:pPr algn="r"/>
            <a:r>
              <a:rPr lang="en-US" dirty="0" smtClean="0"/>
              <a:t>Station backfill requirements </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1223587177"/>
      </p:ext>
    </p:extLst>
  </p:cSld>
  <p:clrMapOvr>
    <a:masterClrMapping/>
  </p:clrMapOvr>
  <p:transition>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Backfill</a:t>
            </a:r>
            <a:endParaRPr lang="en-US" dirty="0"/>
          </a:p>
        </p:txBody>
      </p:sp>
      <p:sp>
        <p:nvSpPr>
          <p:cNvPr id="4" name="Content Placeholder 3"/>
          <p:cNvSpPr>
            <a:spLocks noGrp="1"/>
          </p:cNvSpPr>
          <p:nvPr>
            <p:ph sz="half" idx="2"/>
          </p:nvPr>
        </p:nvSpPr>
        <p:spPr>
          <a:xfrm>
            <a:off x="4648200" y="1752600"/>
            <a:ext cx="4343400" cy="4724400"/>
          </a:xfrm>
        </p:spPr>
        <p:txBody>
          <a:bodyPr/>
          <a:lstStyle/>
          <a:p>
            <a:pPr>
              <a:buFont typeface="Wingdings" pitchFamily="2" charset="2"/>
              <a:buChar char="Ø"/>
            </a:pPr>
            <a:r>
              <a:rPr lang="en-US" dirty="0" smtClean="0"/>
              <a:t>The most highly recommended method of backfilling is to surround the unit to grade using Class I or Class II backfill material as defined in ASTM 2321</a:t>
            </a:r>
          </a:p>
          <a:p>
            <a:pPr>
              <a:buFont typeface="Wingdings" pitchFamily="2" charset="2"/>
              <a:buChar char="Ø"/>
            </a:pPr>
            <a:r>
              <a:rPr lang="en-US" dirty="0" smtClean="0"/>
              <a:t>Compact backfill in 1’ lifts</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8" name="Content Placeholder 4" descr="ballast_DH071-93.gif"/>
          <p:cNvPicPr>
            <a:picLocks noChangeAspect="1"/>
          </p:cNvPicPr>
          <p:nvPr/>
        </p:nvPicPr>
        <p:blipFill>
          <a:blip r:embed="rId3" cstate="email"/>
          <a:stretch>
            <a:fillRect/>
          </a:stretch>
        </p:blipFill>
        <p:spPr>
          <a:xfrm>
            <a:off x="228600" y="1143000"/>
            <a:ext cx="3855308" cy="5486400"/>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Backfill</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graphicFrame>
        <p:nvGraphicFramePr>
          <p:cNvPr id="6" name="Content Placeholder 5"/>
          <p:cNvGraphicFramePr>
            <a:graphicFrameLocks/>
          </p:cNvGraphicFramePr>
          <p:nvPr/>
        </p:nvGraphicFramePr>
        <p:xfrm>
          <a:off x="503238" y="1524000"/>
          <a:ext cx="8183562" cy="4572000"/>
        </p:xfrm>
        <a:graphic>
          <a:graphicData uri="http://schemas.openxmlformats.org/drawingml/2006/table">
            <a:tbl>
              <a:tblPr firstRow="1" bandRow="1">
                <a:tableStyleId>{5C22544A-7EE6-4342-B048-85BDC9FD1C3A}</a:tableStyleId>
              </a:tblPr>
              <a:tblGrid>
                <a:gridCol w="2773362"/>
                <a:gridCol w="5410200"/>
              </a:tblGrid>
              <a:tr h="499634">
                <a:tc>
                  <a:txBody>
                    <a:bodyPr/>
                    <a:lstStyle/>
                    <a:p>
                      <a:pPr algn="ctr"/>
                      <a:r>
                        <a:rPr lang="en-US" dirty="0" smtClean="0"/>
                        <a:t>Class</a:t>
                      </a:r>
                      <a:endParaRPr lang="en-US" dirty="0"/>
                    </a:p>
                  </a:txBody>
                  <a:tcPr/>
                </a:tc>
                <a:tc>
                  <a:txBody>
                    <a:bodyPr/>
                    <a:lstStyle/>
                    <a:p>
                      <a:pPr algn="ctr"/>
                      <a:r>
                        <a:rPr lang="en-US" dirty="0" smtClean="0"/>
                        <a:t>Description</a:t>
                      </a:r>
                      <a:endParaRPr lang="en-US" dirty="0"/>
                    </a:p>
                  </a:txBody>
                  <a:tcPr/>
                </a:tc>
              </a:tr>
              <a:tr h="499634">
                <a:tc>
                  <a:txBody>
                    <a:bodyPr/>
                    <a:lstStyle/>
                    <a:p>
                      <a:r>
                        <a:rPr lang="en-US" dirty="0" smtClean="0"/>
                        <a:t>Class 1A and 1B</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Recommended where frost heave is a concern</a:t>
                      </a:r>
                    </a:p>
                  </a:txBody>
                  <a:tcPr/>
                </a:tc>
              </a:tr>
              <a:tr h="862384">
                <a:tc>
                  <a:txBody>
                    <a:bodyPr/>
                    <a:lstStyle/>
                    <a:p>
                      <a:r>
                        <a:rPr lang="en-US" dirty="0" smtClean="0"/>
                        <a:t>Class 1B</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 better choice when the native soil is sand or if a high, fluctuating water table is expected</a:t>
                      </a:r>
                    </a:p>
                  </a:txBody>
                  <a:tcPr/>
                </a:tc>
              </a:tr>
              <a:tr h="2710348">
                <a:tc>
                  <a:txBody>
                    <a:bodyPr/>
                    <a:lstStyle/>
                    <a:p>
                      <a:r>
                        <a:rPr lang="en-US" dirty="0" smtClean="0"/>
                        <a:t>Class II (naturally rounded stone)</a:t>
                      </a:r>
                      <a:endParaRPr lang="en-US" dirty="0"/>
                    </a:p>
                  </a:txBody>
                  <a:tcPr/>
                </a:tc>
                <a:tc>
                  <a:txBody>
                    <a:bodyPr/>
                    <a:lstStyle/>
                    <a:p>
                      <a:r>
                        <a:rPr lang="en-US" dirty="0" smtClean="0"/>
                        <a:t>May require more compactive effort (tamping) to achieve the proper density. If the native soil condition consists of clean, compactable soil, with less than 12% fines, free of ice, rocks, roots, and organic material, it may be an acceptable backfill. Such soil must be compacted in lifts not to exceed one foot to reach a final Proctor Density of 85 to 90 percent.</a:t>
                      </a:r>
                      <a:endParaRPr lang="en-US" dirty="0"/>
                    </a:p>
                  </a:txBody>
                  <a:tcPr/>
                </a:tc>
              </a:tr>
            </a:tbl>
          </a:graphicData>
        </a:graphic>
      </p:graphicFrame>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Alternative Backfill</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Content Placeholder 6"/>
          <p:cNvSpPr>
            <a:spLocks noGrp="1"/>
          </p:cNvSpPr>
          <p:nvPr>
            <p:ph sz="half" idx="1"/>
          </p:nvPr>
        </p:nvSpPr>
        <p:spPr>
          <a:xfrm>
            <a:off x="304800" y="1600200"/>
            <a:ext cx="8458200" cy="4724400"/>
          </a:xfrm>
        </p:spPr>
        <p:txBody>
          <a:bodyPr>
            <a:normAutofit/>
          </a:bodyPr>
          <a:lstStyle/>
          <a:p>
            <a:pPr>
              <a:buFont typeface="Wingdings" pitchFamily="2" charset="2"/>
              <a:buChar char="Ø"/>
            </a:pPr>
            <a:r>
              <a:rPr lang="en-US" dirty="0" smtClean="0"/>
              <a:t>Another option is the use of a flowable fill (i.e., low slump concrete) </a:t>
            </a:r>
          </a:p>
          <a:p>
            <a:pPr lvl="1">
              <a:buFont typeface="Wingdings" pitchFamily="2" charset="2"/>
              <a:buChar char="Ø"/>
            </a:pPr>
            <a:r>
              <a:rPr lang="en-US" dirty="0" smtClean="0"/>
              <a:t>This is particularly attractive when installing grinder pump stations in augured holes where tight clearances make it difficult to assure proper backfilling and compaction with dry materials  </a:t>
            </a:r>
          </a:p>
          <a:p>
            <a:pPr>
              <a:buFont typeface="Wingdings" pitchFamily="2" charset="2"/>
              <a:buChar char="Ø"/>
            </a:pPr>
            <a:r>
              <a:rPr lang="en-US" dirty="0" smtClean="0"/>
              <a:t>Flowable fills should not be dropped with more than four feet between the discharge nozzle and the bottom of the hole since this can cause separation of the constituent materials</a:t>
            </a:r>
            <a:r>
              <a:rPr lang="en-US" sz="2000" dirty="0" smtClean="0"/>
              <a:t>.</a:t>
            </a:r>
          </a:p>
          <a:p>
            <a:pPr>
              <a:buFont typeface="Wingdings" pitchFamily="2" charset="2"/>
              <a:buChar char="Ø"/>
            </a:pPr>
            <a:endParaRPr lang="en-US" dirty="0"/>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9848" cy="2209800"/>
          </a:xfrm>
        </p:spPr>
        <p:txBody>
          <a:bodyPr>
            <a:normAutofit/>
          </a:bodyPr>
          <a:lstStyle/>
          <a:p>
            <a:pPr algn="r"/>
            <a:r>
              <a:rPr lang="en-US" dirty="0" smtClean="0"/>
              <a:t>Station grading &amp; height adjustment </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98478523"/>
      </p:ext>
    </p:extLst>
  </p:cSld>
  <p:clrMapOvr>
    <a:masterClrMapping/>
  </p:clrMapOvr>
  <p:transition>
    <p:comb/>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Proper Grade</a:t>
            </a:r>
            <a:endParaRPr lang="en-US" dirty="0"/>
          </a:p>
        </p:txBody>
      </p:sp>
      <p:sp>
        <p:nvSpPr>
          <p:cNvPr id="4" name="Content Placeholder 3"/>
          <p:cNvSpPr>
            <a:spLocks noGrp="1"/>
          </p:cNvSpPr>
          <p:nvPr>
            <p:ph sz="half" idx="2"/>
          </p:nvPr>
        </p:nvSpPr>
        <p:spPr>
          <a:xfrm>
            <a:off x="4648200" y="2057400"/>
            <a:ext cx="4343400" cy="3886200"/>
          </a:xfrm>
        </p:spPr>
        <p:txBody>
          <a:bodyPr/>
          <a:lstStyle/>
          <a:p>
            <a:pPr>
              <a:buFont typeface="Wingdings" pitchFamily="2" charset="2"/>
              <a:buChar char="Ø"/>
            </a:pPr>
            <a:r>
              <a:rPr lang="en-US" dirty="0" smtClean="0"/>
              <a:t>Stations should be 1” to 4” above final grade with the ground sloping away from the station to provide proper venting and prevent infiltration of surface water, dirt, sand, etc.</a:t>
            </a:r>
          </a:p>
          <a:p>
            <a:pPr>
              <a:buFont typeface="Wingdings" pitchFamily="2" charset="2"/>
              <a:buChar char="Ø"/>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Content Placeholder 11" descr="Tennessee May 2012 064.jpg"/>
          <p:cNvPicPr>
            <a:picLocks noGrp="1" noChangeAspect="1"/>
          </p:cNvPicPr>
          <p:nvPr>
            <p:ph sz="half" idx="1"/>
          </p:nvPr>
        </p:nvPicPr>
        <p:blipFill>
          <a:blip r:embed="rId3" cstate="email"/>
          <a:stretch>
            <a:fillRect/>
          </a:stretch>
        </p:blipFill>
        <p:spPr>
          <a:xfrm>
            <a:off x="433387" y="2486025"/>
            <a:ext cx="3933825" cy="2952750"/>
          </a:xfrm>
          <a:effectLst>
            <a:outerShdw blurRad="50800" dist="38100" dir="2700000" algn="tl" rotWithShape="0">
              <a:prstClr val="black">
                <a:alpha val="40000"/>
              </a:prstClr>
            </a:outerShdw>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normAutofit fontScale="90000"/>
          </a:bodyPr>
          <a:lstStyle/>
          <a:p>
            <a:pPr algn="r"/>
            <a:r>
              <a:rPr lang="en-US" dirty="0" smtClean="0">
                <a:solidFill>
                  <a:srgbClr val="FF0000"/>
                </a:solidFill>
              </a:rPr>
              <a:t>Improper</a:t>
            </a:r>
            <a:r>
              <a:rPr lang="en-US" dirty="0" smtClean="0"/>
              <a:t> Station height</a:t>
            </a:r>
            <a:br>
              <a:rPr lang="en-US" dirty="0" smtClean="0"/>
            </a:br>
            <a:r>
              <a:rPr lang="en-US" sz="2400" dirty="0" smtClean="0"/>
              <a:t>Below Grade</a:t>
            </a:r>
            <a:endParaRPr lang="en-US" sz="2400" dirty="0"/>
          </a:p>
        </p:txBody>
      </p:sp>
      <p:sp>
        <p:nvSpPr>
          <p:cNvPr id="4" name="Content Placeholder 3"/>
          <p:cNvSpPr>
            <a:spLocks noGrp="1"/>
          </p:cNvSpPr>
          <p:nvPr>
            <p:ph sz="half" idx="2"/>
          </p:nvPr>
        </p:nvSpPr>
        <p:spPr>
          <a:xfrm>
            <a:off x="4648200" y="2438400"/>
            <a:ext cx="4343400" cy="3352800"/>
          </a:xfrm>
        </p:spPr>
        <p:txBody>
          <a:bodyPr/>
          <a:lstStyle/>
          <a:p>
            <a:pPr>
              <a:buFont typeface="Wingdings" pitchFamily="2" charset="2"/>
              <a:buChar char="Ø"/>
            </a:pPr>
            <a:r>
              <a:rPr lang="en-US" dirty="0" smtClean="0"/>
              <a:t>Station is well below grade</a:t>
            </a:r>
          </a:p>
          <a:p>
            <a:pPr>
              <a:buFont typeface="Wingdings" pitchFamily="2" charset="2"/>
              <a:buChar char="Ø"/>
            </a:pPr>
            <a:r>
              <a:rPr lang="en-US" dirty="0" smtClean="0"/>
              <a:t>Venting is restricted</a:t>
            </a:r>
          </a:p>
          <a:p>
            <a:pPr>
              <a:buFont typeface="Wingdings" pitchFamily="2" charset="2"/>
              <a:buChar char="Ø"/>
            </a:pPr>
            <a:r>
              <a:rPr lang="en-US" dirty="0" smtClean="0"/>
              <a:t>Possible infiltration from surface water and dirt through the vents </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2050" name="Picture 2" descr="F:\My Documents\My Pictures\Monticello (Nashville 11-26-07)\Site Inspections 11-26-07 002.jpg"/>
          <p:cNvPicPr>
            <a:picLocks noGrp="1" noChangeAspect="1" noChangeArrowheads="1"/>
          </p:cNvPicPr>
          <p:nvPr>
            <p:ph sz="half" idx="1"/>
          </p:nvPr>
        </p:nvPicPr>
        <p:blipFill>
          <a:blip r:embed="rId3" cstate="email"/>
          <a:srcRect/>
          <a:stretch>
            <a:fillRect/>
          </a:stretch>
        </p:blipFill>
        <p:spPr bwMode="auto">
          <a:xfrm>
            <a:off x="311209" y="3849624"/>
            <a:ext cx="2838088" cy="2630423"/>
          </a:xfrm>
          <a:prstGeom prst="rect">
            <a:avLst/>
          </a:prstGeom>
          <a:noFill/>
        </p:spPr>
      </p:pic>
      <p:pic>
        <p:nvPicPr>
          <p:cNvPr id="1026" name="Picture 2" descr="F:\My Documents\My Pictures\Monticello (Nashville 11-26-07)\Site Inspections 11-26-07 029.jpg"/>
          <p:cNvPicPr>
            <a:picLocks noChangeAspect="1" noChangeArrowheads="1"/>
          </p:cNvPicPr>
          <p:nvPr/>
        </p:nvPicPr>
        <p:blipFill>
          <a:blip r:embed="rId4" cstate="email"/>
          <a:srcRect/>
          <a:stretch>
            <a:fillRect/>
          </a:stretch>
        </p:blipFill>
        <p:spPr bwMode="auto">
          <a:xfrm>
            <a:off x="304800" y="1143000"/>
            <a:ext cx="2819400" cy="2706624"/>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nodeType="clickEffect">
                                  <p:stCondLst>
                                    <p:cond delay="0"/>
                                  </p:stCondLst>
                                  <p:childTnLst>
                                    <p:anim calcmode="lin" valueType="num">
                                      <p:cBhvr>
                                        <p:cTn id="28" dur="500"/>
                                        <p:tgtEl>
                                          <p:spTgt spid="2050"/>
                                        </p:tgtEl>
                                        <p:attrNameLst>
                                          <p:attrName>ppt_w</p:attrName>
                                        </p:attrNameLst>
                                      </p:cBhvr>
                                      <p:tavLst>
                                        <p:tav tm="0">
                                          <p:val>
                                            <p:strVal val="ppt_w"/>
                                          </p:val>
                                        </p:tav>
                                        <p:tav tm="100000">
                                          <p:val>
                                            <p:fltVal val="0"/>
                                          </p:val>
                                        </p:tav>
                                      </p:tavLst>
                                    </p:anim>
                                    <p:anim calcmode="lin" valueType="num">
                                      <p:cBhvr>
                                        <p:cTn id="29" dur="500"/>
                                        <p:tgtEl>
                                          <p:spTgt spid="2050"/>
                                        </p:tgtEl>
                                        <p:attrNameLst>
                                          <p:attrName>ppt_h</p:attrName>
                                        </p:attrNameLst>
                                      </p:cBhvr>
                                      <p:tavLst>
                                        <p:tav tm="0">
                                          <p:val>
                                            <p:strVal val="ppt_h"/>
                                          </p:val>
                                        </p:tav>
                                        <p:tav tm="100000">
                                          <p:val>
                                            <p:fltVal val="0"/>
                                          </p:val>
                                        </p:tav>
                                      </p:tavLst>
                                    </p:anim>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cTn>
                              </p:par>
                            </p:childTnLst>
                          </p:cTn>
                        </p:par>
                        <p:par>
                          <p:cTn id="32" fill="hold">
                            <p:stCondLst>
                              <p:cond delay="500"/>
                            </p:stCondLst>
                            <p:childTnLst>
                              <p:par>
                                <p:cTn id="33" presetID="53" presetClass="entr" presetSubtype="0" fill="hold" nodeType="after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Height Adjustment</a:t>
            </a:r>
            <a:endParaRPr lang="en-US" dirty="0"/>
          </a:p>
        </p:txBody>
      </p:sp>
      <p:sp>
        <p:nvSpPr>
          <p:cNvPr id="4" name="Content Placeholder 3"/>
          <p:cNvSpPr>
            <a:spLocks noGrp="1"/>
          </p:cNvSpPr>
          <p:nvPr>
            <p:ph sz="half" idx="2"/>
          </p:nvPr>
        </p:nvSpPr>
        <p:spPr>
          <a:xfrm>
            <a:off x="4419600" y="2895600"/>
            <a:ext cx="4343400" cy="2667000"/>
          </a:xfrm>
        </p:spPr>
        <p:txBody>
          <a:bodyPr/>
          <a:lstStyle/>
          <a:p>
            <a:pPr>
              <a:buFont typeface="Wingdings" pitchFamily="2" charset="2"/>
              <a:buChar char="Ø"/>
            </a:pPr>
            <a:r>
              <a:rPr lang="en-US" dirty="0" smtClean="0"/>
              <a:t>E/One Extender can be used where a 6-inch height increase is needed</a:t>
            </a:r>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0" y="1314450"/>
            <a:ext cx="3124200" cy="234315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850" y="3981450"/>
            <a:ext cx="3124200" cy="2343150"/>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8" presetClass="emph" presetSubtype="0" fill="hold" nodeType="withEffect">
                                  <p:stCondLst>
                                    <p:cond delay="0"/>
                                  </p:stCondLst>
                                  <p:childTnLst>
                                    <p:animRot by="21600000">
                                      <p:cBhvr>
                                        <p:cTn id="11" dur="500" fill="hold"/>
                                        <p:tgtEl>
                                          <p:spTgt spid="6"/>
                                        </p:tgtEl>
                                        <p:attrNameLst>
                                          <p:attrName>r</p:attrName>
                                        </p:attrNameLst>
                                      </p:cBhvr>
                                    </p:animRot>
                                  </p:childTnLst>
                                </p:cTn>
                              </p:par>
                              <p:par>
                                <p:cTn id="12" presetID="53"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8" presetClass="emph" presetSubtype="0" fill="hold" nodeType="withEffect">
                                  <p:stCondLst>
                                    <p:cond delay="0"/>
                                  </p:stCondLst>
                                  <p:childTnLst>
                                    <p:animRot by="-21600000">
                                      <p:cBhvr>
                                        <p:cTn id="18" dur="500" fill="hold"/>
                                        <p:tgtEl>
                                          <p:spTgt spid="8"/>
                                        </p:tgtEl>
                                        <p:attrNameLst>
                                          <p:attrName>r</p:attrName>
                                        </p:attrNameLst>
                                      </p:cBhvr>
                                    </p:animRot>
                                  </p:childTnLst>
                                </p:cTn>
                              </p:par>
                              <p:par>
                                <p:cTn id="19" presetID="53"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 One corporation</a:t>
            </a:r>
            <a:endParaRPr lang="en-US" dirty="0"/>
          </a:p>
        </p:txBody>
      </p:sp>
      <p:sp>
        <p:nvSpPr>
          <p:cNvPr id="3" name="Content Placeholder 2"/>
          <p:cNvSpPr>
            <a:spLocks noGrp="1"/>
          </p:cNvSpPr>
          <p:nvPr>
            <p:ph idx="1"/>
          </p:nvPr>
        </p:nvSpPr>
        <p:spPr/>
        <p:txBody>
          <a:bodyPr/>
          <a:lstStyle/>
          <a:p>
            <a:r>
              <a:rPr lang="en-US" dirty="0" smtClean="0"/>
              <a:t>Niskayuna, NY (Suburb of Albany) </a:t>
            </a:r>
            <a:r>
              <a:rPr lang="en-US" smtClean="0"/>
              <a:t>for 50 </a:t>
            </a:r>
            <a:r>
              <a:rPr lang="en-US" dirty="0" smtClean="0"/>
              <a:t>years</a:t>
            </a:r>
          </a:p>
          <a:p>
            <a:r>
              <a:rPr lang="en-US" dirty="0" smtClean="0"/>
              <a:t>Distribution through designated supply/channel partners</a:t>
            </a:r>
          </a:p>
          <a:p>
            <a:r>
              <a:rPr lang="en-US" dirty="0" smtClean="0"/>
              <a:t>E/One is engineered product/</a:t>
            </a:r>
            <a:r>
              <a:rPr lang="en-US" b="1" i="1" dirty="0" smtClean="0"/>
              <a:t>system</a:t>
            </a:r>
          </a:p>
          <a:p>
            <a:r>
              <a:rPr lang="en-US" dirty="0" smtClean="0"/>
              <a:t>Local representation through F. R. Mahony &amp; Associates, Inc., Rockland, MA for 41 years.</a:t>
            </a:r>
          </a:p>
          <a:p>
            <a:pPr lvl="1"/>
            <a:r>
              <a:rPr lang="en-US" dirty="0" smtClean="0"/>
              <a:t>Complete design, sales and service support in the New England Region</a:t>
            </a:r>
            <a:endParaRPr lang="en-US" dirty="0"/>
          </a:p>
        </p:txBody>
      </p:sp>
    </p:spTree>
    <p:extLst>
      <p:ext uri="{BB962C8B-B14F-4D97-AF65-F5344CB8AC3E}">
        <p14:creationId xmlns:p14="http://schemas.microsoft.com/office/powerpoint/2010/main" val="3757075954"/>
      </p:ext>
    </p:extLst>
  </p:cSld>
  <p:clrMapOvr>
    <a:masterClrMapping/>
  </p:clrMapOvr>
  <p:transition>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Height Adjustment</a:t>
            </a:r>
            <a:endParaRPr lang="en-US" dirty="0"/>
          </a:p>
        </p:txBody>
      </p:sp>
      <p:sp>
        <p:nvSpPr>
          <p:cNvPr id="4" name="Content Placeholder 3"/>
          <p:cNvSpPr>
            <a:spLocks noGrp="1"/>
          </p:cNvSpPr>
          <p:nvPr>
            <p:ph sz="half" idx="2"/>
          </p:nvPr>
        </p:nvSpPr>
        <p:spPr>
          <a:xfrm>
            <a:off x="4267200" y="1447800"/>
            <a:ext cx="4419600" cy="4038600"/>
          </a:xfrm>
        </p:spPr>
        <p:txBody>
          <a:bodyPr>
            <a:normAutofit fontScale="92500"/>
          </a:bodyPr>
          <a:lstStyle/>
          <a:p>
            <a:pPr>
              <a:buFont typeface="Wingdings" pitchFamily="2" charset="2"/>
              <a:buChar char="Ø"/>
            </a:pPr>
            <a:r>
              <a:rPr lang="en-US" dirty="0" smtClean="0"/>
              <a:t>Station heights can be increased with 1, 2 and 4* foot risers and lowered in 3-inch increments</a:t>
            </a:r>
          </a:p>
          <a:p>
            <a:pPr>
              <a:buFont typeface="Wingdings" pitchFamily="2" charset="2"/>
              <a:buChar char="Ø"/>
            </a:pPr>
            <a:r>
              <a:rPr lang="en-US" dirty="0" smtClean="0"/>
              <a:t>Risers can be trimmed in 3 inch increments to meet existing conditions</a:t>
            </a:r>
          </a:p>
          <a:p>
            <a:pPr lvl="1">
              <a:buFont typeface="Wingdings" pitchFamily="2" charset="2"/>
              <a:buChar char="Ø"/>
            </a:pPr>
            <a:r>
              <a:rPr lang="en-US" dirty="0" smtClean="0"/>
              <a:t>* 4 foot risers can be used with limitations.  Consult your dealer.</a:t>
            </a:r>
          </a:p>
          <a:p>
            <a:pPr>
              <a:buFont typeface="Wingdings" pitchFamily="2" charset="2"/>
              <a:buChar char="Ø"/>
            </a:pPr>
            <a:endParaRPr lang="en-US" dirty="0" smtClean="0"/>
          </a:p>
          <a:p>
            <a:pPr>
              <a:buNone/>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3179" b="98555" l="1917" r="98083">
                        <a14:foregroundMark x1="60703" y1="37861" x2="60703" y2="37861"/>
                      </a14:backgroundRemoval>
                    </a14:imgEffect>
                  </a14:imgLayer>
                </a14:imgProps>
              </a:ext>
            </a:extLst>
          </a:blip>
          <a:srcRect/>
          <a:stretch>
            <a:fillRect/>
          </a:stretch>
        </p:blipFill>
        <p:spPr bwMode="auto">
          <a:xfrm>
            <a:off x="762000" y="2194140"/>
            <a:ext cx="2979737" cy="329226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762000" y="5638800"/>
            <a:ext cx="7543800" cy="892552"/>
          </a:xfrm>
          <a:prstGeom prst="rect">
            <a:avLst/>
          </a:prstGeom>
          <a:noFill/>
        </p:spPr>
        <p:txBody>
          <a:bodyPr wrap="square" rtlCol="0">
            <a:spAutoFit/>
          </a:bodyPr>
          <a:lstStyle/>
          <a:p>
            <a:pPr algn="ctr"/>
            <a:r>
              <a:rPr lang="en-US" sz="2800" b="1" dirty="0" smtClean="0">
                <a:solidFill>
                  <a:srgbClr val="FF0000"/>
                </a:solidFill>
              </a:rPr>
              <a:t>LIMITATIONS</a:t>
            </a:r>
          </a:p>
          <a:p>
            <a:pPr algn="ctr"/>
            <a:r>
              <a:rPr lang="en-US" sz="2400" b="1" dirty="0" smtClean="0">
                <a:solidFill>
                  <a:srgbClr val="FF0000"/>
                </a:solidFill>
              </a:rPr>
              <a:t>Due to Structural Strength</a:t>
            </a:r>
            <a:endParaRPr lang="en-US" sz="2400" b="1" dirty="0">
              <a:solidFill>
                <a:srgbClr val="FF0000"/>
              </a:solidFill>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grpId="1" nodeType="clickEffect">
                                  <p:stCondLst>
                                    <p:cond delay="100"/>
                                  </p:stCondLst>
                                  <p:childTnLst>
                                    <p:anim calcmode="lin" valueType="num">
                                      <p:cBhvr>
                                        <p:cTn id="30" dur="500"/>
                                        <p:tgtEl>
                                          <p:spTgt spid="4">
                                            <p:txEl>
                                              <p:pRg st="0" end="0"/>
                                            </p:txEl>
                                          </p:spTgt>
                                        </p:tgtEl>
                                        <p:attrNameLst>
                                          <p:attrName>ppt_w</p:attrName>
                                        </p:attrNameLst>
                                      </p:cBhvr>
                                      <p:tavLst>
                                        <p:tav tm="0">
                                          <p:val>
                                            <p:strVal val="ppt_w"/>
                                          </p:val>
                                        </p:tav>
                                        <p:tav tm="100000">
                                          <p:val>
                                            <p:fltVal val="0"/>
                                          </p:val>
                                        </p:tav>
                                      </p:tavLst>
                                    </p:anim>
                                    <p:anim calcmode="lin" valueType="num">
                                      <p:cBhvr>
                                        <p:cTn id="31"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32" dur="500"/>
                                        <p:tgtEl>
                                          <p:spTgt spid="4">
                                            <p:txEl>
                                              <p:pRg st="0" end="0"/>
                                            </p:txEl>
                                          </p:spTgt>
                                        </p:tgtEl>
                                      </p:cBhvr>
                                    </p:animEffect>
                                    <p:set>
                                      <p:cBhvr>
                                        <p:cTn id="33"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grpId="1" nodeType="clickEffect">
                                  <p:stCondLst>
                                    <p:cond delay="100"/>
                                  </p:stCondLst>
                                  <p:childTnLst>
                                    <p:anim calcmode="lin" valueType="num">
                                      <p:cBhvr>
                                        <p:cTn id="37" dur="500"/>
                                        <p:tgtEl>
                                          <p:spTgt spid="4">
                                            <p:txEl>
                                              <p:pRg st="1" end="1"/>
                                            </p:txEl>
                                          </p:spTgt>
                                        </p:tgtEl>
                                        <p:attrNameLst>
                                          <p:attrName>ppt_w</p:attrName>
                                        </p:attrNameLst>
                                      </p:cBhvr>
                                      <p:tavLst>
                                        <p:tav tm="0">
                                          <p:val>
                                            <p:strVal val="ppt_w"/>
                                          </p:val>
                                        </p:tav>
                                        <p:tav tm="100000">
                                          <p:val>
                                            <p:fltVal val="0"/>
                                          </p:val>
                                        </p:tav>
                                      </p:tavLst>
                                    </p:anim>
                                    <p:anim calcmode="lin" valueType="num">
                                      <p:cBhvr>
                                        <p:cTn id="38" dur="500"/>
                                        <p:tgtEl>
                                          <p:spTgt spid="4">
                                            <p:txEl>
                                              <p:pRg st="1" end="1"/>
                                            </p:txEl>
                                          </p:spTgt>
                                        </p:tgtEl>
                                        <p:attrNameLst>
                                          <p:attrName>ppt_h</p:attrName>
                                        </p:attrNameLst>
                                      </p:cBhvr>
                                      <p:tavLst>
                                        <p:tav tm="0">
                                          <p:val>
                                            <p:strVal val="ppt_h"/>
                                          </p:val>
                                        </p:tav>
                                        <p:tav tm="100000">
                                          <p:val>
                                            <p:fltVal val="0"/>
                                          </p:val>
                                        </p:tav>
                                      </p:tavLst>
                                    </p:anim>
                                    <p:animEffect transition="out" filter="fade">
                                      <p:cBhvr>
                                        <p:cTn id="39" dur="500"/>
                                        <p:tgtEl>
                                          <p:spTgt spid="4">
                                            <p:txEl>
                                              <p:pRg st="1" end="1"/>
                                            </p:txEl>
                                          </p:spTgt>
                                        </p:tgtEl>
                                      </p:cBhvr>
                                    </p:animEffect>
                                    <p:set>
                                      <p:cBhvr>
                                        <p:cTn id="40" dur="1" fill="hold">
                                          <p:stCondLst>
                                            <p:cond delay="499"/>
                                          </p:stCondLst>
                                        </p:cTn>
                                        <p:tgtEl>
                                          <p:spTgt spid="4">
                                            <p:txEl>
                                              <p:pRg st="1" end="1"/>
                                            </p:txEl>
                                          </p:spTgt>
                                        </p:tgtEl>
                                        <p:attrNameLst>
                                          <p:attrName>style.visibility</p:attrName>
                                        </p:attrNameLst>
                                      </p:cBhvr>
                                      <p:to>
                                        <p:strVal val="hidden"/>
                                      </p:to>
                                    </p:set>
                                  </p:childTnLst>
                                </p:cTn>
                              </p:par>
                              <p:par>
                                <p:cTn id="41" presetID="53" presetClass="exit" presetSubtype="0" fill="hold" grpId="1" nodeType="withEffect">
                                  <p:stCondLst>
                                    <p:cond delay="100"/>
                                  </p:stCondLst>
                                  <p:childTnLst>
                                    <p:anim calcmode="lin" valueType="num">
                                      <p:cBhvr>
                                        <p:cTn id="42" dur="500"/>
                                        <p:tgtEl>
                                          <p:spTgt spid="4">
                                            <p:txEl>
                                              <p:pRg st="2" end="2"/>
                                            </p:txEl>
                                          </p:spTgt>
                                        </p:tgtEl>
                                        <p:attrNameLst>
                                          <p:attrName>ppt_w</p:attrName>
                                        </p:attrNameLst>
                                      </p:cBhvr>
                                      <p:tavLst>
                                        <p:tav tm="0">
                                          <p:val>
                                            <p:strVal val="ppt_w"/>
                                          </p:val>
                                        </p:tav>
                                        <p:tav tm="100000">
                                          <p:val>
                                            <p:fltVal val="0"/>
                                          </p:val>
                                        </p:tav>
                                      </p:tavLst>
                                    </p:anim>
                                    <p:anim calcmode="lin" valueType="num">
                                      <p:cBhvr>
                                        <p:cTn id="43" dur="500"/>
                                        <p:tgtEl>
                                          <p:spTgt spid="4">
                                            <p:txEl>
                                              <p:pRg st="2" end="2"/>
                                            </p:txEl>
                                          </p:spTgt>
                                        </p:tgtEl>
                                        <p:attrNameLst>
                                          <p:attrName>ppt_h</p:attrName>
                                        </p:attrNameLst>
                                      </p:cBhvr>
                                      <p:tavLst>
                                        <p:tav tm="0">
                                          <p:val>
                                            <p:strVal val="ppt_h"/>
                                          </p:val>
                                        </p:tav>
                                        <p:tav tm="100000">
                                          <p:val>
                                            <p:fltVal val="0"/>
                                          </p:val>
                                        </p:tav>
                                      </p:tavLst>
                                    </p:anim>
                                    <p:animEffect transition="out" filter="fade">
                                      <p:cBhvr>
                                        <p:cTn id="44" dur="500"/>
                                        <p:tgtEl>
                                          <p:spTgt spid="4">
                                            <p:txEl>
                                              <p:pRg st="2" end="2"/>
                                            </p:txEl>
                                          </p:spTgt>
                                        </p:tgtEl>
                                      </p:cBhvr>
                                    </p:animEffect>
                                    <p:set>
                                      <p:cBhvr>
                                        <p:cTn id="45" dur="1" fill="hold">
                                          <p:stCondLst>
                                            <p:cond delay="499"/>
                                          </p:stCondLst>
                                        </p:cTn>
                                        <p:tgtEl>
                                          <p:spTgt spid="4">
                                            <p:txEl>
                                              <p:pRg st="2" end="2"/>
                                            </p:txEl>
                                          </p:spTgt>
                                        </p:tgtEl>
                                        <p:attrNameLst>
                                          <p:attrName>style.visibility</p:attrName>
                                        </p:attrNameLst>
                                      </p:cBhvr>
                                      <p:to>
                                        <p:strVal val="hidden"/>
                                      </p:to>
                                    </p:set>
                                  </p:childTnLst>
                                </p:cTn>
                              </p:par>
                              <p:par>
                                <p:cTn id="46" presetID="53" presetClass="exit" presetSubtype="0" fill="hold" nodeType="with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Height Adjustment</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9" name="Content Placeholder 3"/>
          <p:cNvSpPr>
            <a:spLocks noGrp="1"/>
          </p:cNvSpPr>
          <p:nvPr>
            <p:ph sz="half" idx="2"/>
          </p:nvPr>
        </p:nvSpPr>
        <p:spPr>
          <a:xfrm>
            <a:off x="4800600" y="1219200"/>
            <a:ext cx="4038600" cy="1752600"/>
          </a:xfrm>
        </p:spPr>
        <p:txBody>
          <a:bodyPr>
            <a:normAutofit fontScale="92500" lnSpcReduction="20000"/>
          </a:bodyPr>
          <a:lstStyle/>
          <a:p>
            <a:pPr>
              <a:buFont typeface="Wingdings" pitchFamily="2" charset="2"/>
              <a:buChar char="Ø"/>
            </a:pPr>
            <a:r>
              <a:rPr lang="en-US" dirty="0" smtClean="0"/>
              <a:t>If a DH071 station was shipped from the factory as a -93 or less, the max height it can be extended to is 120”</a:t>
            </a:r>
          </a:p>
          <a:p>
            <a:pPr>
              <a:buNone/>
            </a:pPr>
            <a:endParaRPr lang="en-US" dirty="0"/>
          </a:p>
        </p:txBody>
      </p:sp>
      <p:pic>
        <p:nvPicPr>
          <p:cNvPr id="2050" name="Picture 2"/>
          <p:cNvPicPr>
            <a:picLocks noChangeAspect="1" noChangeArrowheads="1"/>
          </p:cNvPicPr>
          <p:nvPr/>
        </p:nvPicPr>
        <p:blipFill>
          <a:blip r:embed="rId3" cstate="email"/>
          <a:srcRect/>
          <a:stretch>
            <a:fillRect/>
          </a:stretch>
        </p:blipFill>
        <p:spPr bwMode="auto">
          <a:xfrm>
            <a:off x="811137" y="1676400"/>
            <a:ext cx="2869491" cy="3291840"/>
          </a:xfrm>
          <a:prstGeom prst="rect">
            <a:avLst/>
          </a:prstGeom>
          <a:noFill/>
          <a:ln w="9525">
            <a:noFill/>
            <a:miter lim="800000"/>
            <a:headEnd/>
            <a:tailEnd/>
          </a:ln>
        </p:spPr>
      </p:pic>
      <p:sp>
        <p:nvSpPr>
          <p:cNvPr id="10" name="TextBox 9"/>
          <p:cNvSpPr txBox="1"/>
          <p:nvPr/>
        </p:nvSpPr>
        <p:spPr>
          <a:xfrm>
            <a:off x="762000" y="5638800"/>
            <a:ext cx="7543800" cy="892552"/>
          </a:xfrm>
          <a:prstGeom prst="rect">
            <a:avLst/>
          </a:prstGeom>
          <a:noFill/>
        </p:spPr>
        <p:txBody>
          <a:bodyPr wrap="square" rtlCol="0">
            <a:spAutoFit/>
          </a:bodyPr>
          <a:lstStyle/>
          <a:p>
            <a:pPr algn="ctr"/>
            <a:r>
              <a:rPr lang="en-US" sz="2800" b="1" dirty="0" smtClean="0">
                <a:solidFill>
                  <a:srgbClr val="FF0000"/>
                </a:solidFill>
              </a:rPr>
              <a:t>LIMITATIONS</a:t>
            </a:r>
          </a:p>
          <a:p>
            <a:pPr algn="ctr"/>
            <a:r>
              <a:rPr lang="en-US" sz="2400" b="1" dirty="0" smtClean="0">
                <a:solidFill>
                  <a:srgbClr val="FF0000"/>
                </a:solidFill>
              </a:rPr>
              <a:t>Due to Structural Strength</a:t>
            </a:r>
            <a:endParaRPr lang="en-US" sz="2400" b="1" dirty="0">
              <a:solidFill>
                <a:srgbClr val="FF0000"/>
              </a:solidFill>
            </a:endParaRPr>
          </a:p>
        </p:txBody>
      </p:sp>
      <p:sp>
        <p:nvSpPr>
          <p:cNvPr id="11" name="Content Placeholder 3"/>
          <p:cNvSpPr>
            <a:spLocks noGrp="1"/>
          </p:cNvSpPr>
          <p:nvPr>
            <p:ph sz="half" idx="2"/>
          </p:nvPr>
        </p:nvSpPr>
        <p:spPr>
          <a:xfrm>
            <a:off x="4876800" y="3124200"/>
            <a:ext cx="3962400" cy="2362200"/>
          </a:xfrm>
        </p:spPr>
        <p:txBody>
          <a:bodyPr>
            <a:normAutofit fontScale="92500"/>
          </a:bodyPr>
          <a:lstStyle/>
          <a:p>
            <a:pPr>
              <a:buFont typeface="Wingdings" pitchFamily="2" charset="2"/>
              <a:buChar char="Ø"/>
            </a:pPr>
            <a:r>
              <a:rPr lang="en-US" dirty="0" smtClean="0"/>
              <a:t>If a DH071 station was shipped from the factory greater than 93”, the max height it can be extended to is 160”</a:t>
            </a:r>
          </a:p>
          <a:p>
            <a:pPr>
              <a:buNone/>
            </a:pPr>
            <a:endParaRPr lang="en-US" dirty="0"/>
          </a:p>
        </p:txBody>
      </p:sp>
    </p:spTree>
    <p:extLst>
      <p:ext uri="{BB962C8B-B14F-4D97-AF65-F5344CB8AC3E}">
        <p14:creationId xmlns:p14="http://schemas.microsoft.com/office/powerpoint/2010/main" val="259553802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grpId="1" nodeType="clickEffect">
                                  <p:stCondLst>
                                    <p:cond delay="0"/>
                                  </p:stCondLst>
                                  <p:childTnLst>
                                    <p:anim calcmode="lin" valueType="num">
                                      <p:cBhvr>
                                        <p:cTn id="23" dur="500"/>
                                        <p:tgtEl>
                                          <p:spTgt spid="9">
                                            <p:txEl>
                                              <p:pRg st="0" end="0"/>
                                            </p:txEl>
                                          </p:spTgt>
                                        </p:tgtEl>
                                        <p:attrNameLst>
                                          <p:attrName>ppt_w</p:attrName>
                                        </p:attrNameLst>
                                      </p:cBhvr>
                                      <p:tavLst>
                                        <p:tav tm="0">
                                          <p:val>
                                            <p:strVal val="ppt_w"/>
                                          </p:val>
                                        </p:tav>
                                        <p:tav tm="100000">
                                          <p:val>
                                            <p:fltVal val="0"/>
                                          </p:val>
                                        </p:tav>
                                      </p:tavLst>
                                    </p:anim>
                                    <p:anim calcmode="lin" valueType="num">
                                      <p:cBhvr>
                                        <p:cTn id="24"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25" dur="500"/>
                                        <p:tgtEl>
                                          <p:spTgt spid="9">
                                            <p:txEl>
                                              <p:pRg st="0" end="0"/>
                                            </p:txEl>
                                          </p:spTgt>
                                        </p:tgtEl>
                                      </p:cBhvr>
                                    </p:animEffect>
                                    <p:set>
                                      <p:cBhvr>
                                        <p:cTn id="26" dur="1" fill="hold">
                                          <p:stCondLst>
                                            <p:cond delay="499"/>
                                          </p:stCondLst>
                                        </p:cTn>
                                        <p:tgtEl>
                                          <p:spTgt spid="9">
                                            <p:txEl>
                                              <p:pRg st="0" end="0"/>
                                            </p:txEl>
                                          </p:spTgt>
                                        </p:tgtEl>
                                        <p:attrNameLst>
                                          <p:attrName>style.visibility</p:attrName>
                                        </p:attrNameLst>
                                      </p:cBhvr>
                                      <p:to>
                                        <p:strVal val="hidden"/>
                                      </p:to>
                                    </p:set>
                                  </p:childTnLst>
                                </p:cTn>
                              </p:par>
                            </p:childTnLst>
                          </p:cTn>
                        </p:par>
                        <p:par>
                          <p:cTn id="27" fill="hold">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p:cTn id="30"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0" fill="hold" grpId="1" nodeType="clickEffect">
                                  <p:stCondLst>
                                    <p:cond delay="0"/>
                                  </p:stCondLst>
                                  <p:childTnLst>
                                    <p:anim calcmode="lin" valueType="num">
                                      <p:cBhvr>
                                        <p:cTn id="36" dur="500"/>
                                        <p:tgtEl>
                                          <p:spTgt spid="11">
                                            <p:txEl>
                                              <p:pRg st="0" end="0"/>
                                            </p:txEl>
                                          </p:spTgt>
                                        </p:tgtEl>
                                        <p:attrNameLst>
                                          <p:attrName>ppt_w</p:attrName>
                                        </p:attrNameLst>
                                      </p:cBhvr>
                                      <p:tavLst>
                                        <p:tav tm="0">
                                          <p:val>
                                            <p:strVal val="ppt_w"/>
                                          </p:val>
                                        </p:tav>
                                        <p:tav tm="100000">
                                          <p:val>
                                            <p:fltVal val="0"/>
                                          </p:val>
                                        </p:tav>
                                      </p:tavLst>
                                    </p:anim>
                                    <p:anim calcmode="lin" valueType="num">
                                      <p:cBhvr>
                                        <p:cTn id="37" dur="500"/>
                                        <p:tgtEl>
                                          <p:spTgt spid="11">
                                            <p:txEl>
                                              <p:pRg st="0" end="0"/>
                                            </p:txEl>
                                          </p:spTgt>
                                        </p:tgtEl>
                                        <p:attrNameLst>
                                          <p:attrName>ppt_h</p:attrName>
                                        </p:attrNameLst>
                                      </p:cBhvr>
                                      <p:tavLst>
                                        <p:tav tm="0">
                                          <p:val>
                                            <p:strVal val="ppt_h"/>
                                          </p:val>
                                        </p:tav>
                                        <p:tav tm="100000">
                                          <p:val>
                                            <p:fltVal val="0"/>
                                          </p:val>
                                        </p:tav>
                                      </p:tavLst>
                                    </p:anim>
                                    <p:animEffect transition="out" filter="fade">
                                      <p:cBhvr>
                                        <p:cTn id="38" dur="500"/>
                                        <p:tgtEl>
                                          <p:spTgt spid="11">
                                            <p:txEl>
                                              <p:pRg st="0" end="0"/>
                                            </p:txEl>
                                          </p:spTgt>
                                        </p:tgtEl>
                                      </p:cBhvr>
                                    </p:animEffect>
                                    <p:set>
                                      <p:cBhvr>
                                        <p:cTn id="39"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10" grpId="0"/>
      <p:bldP spid="11" grpId="0" build="p"/>
      <p:bldP spid="11" grpI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Height Adjustment</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0" name="TextBox 9"/>
          <p:cNvSpPr txBox="1"/>
          <p:nvPr/>
        </p:nvSpPr>
        <p:spPr>
          <a:xfrm>
            <a:off x="762000" y="5638800"/>
            <a:ext cx="7543800" cy="892552"/>
          </a:xfrm>
          <a:prstGeom prst="rect">
            <a:avLst/>
          </a:prstGeom>
          <a:noFill/>
        </p:spPr>
        <p:txBody>
          <a:bodyPr wrap="square" rtlCol="0">
            <a:spAutoFit/>
          </a:bodyPr>
          <a:lstStyle/>
          <a:p>
            <a:pPr algn="ctr"/>
            <a:r>
              <a:rPr lang="en-US" sz="2800" b="1" dirty="0" smtClean="0">
                <a:solidFill>
                  <a:srgbClr val="FF0000"/>
                </a:solidFill>
              </a:rPr>
              <a:t>LIMITATIONS</a:t>
            </a:r>
          </a:p>
          <a:p>
            <a:pPr algn="ctr"/>
            <a:r>
              <a:rPr lang="en-US" sz="2400" b="1" dirty="0" smtClean="0">
                <a:solidFill>
                  <a:srgbClr val="FF0000"/>
                </a:solidFill>
              </a:rPr>
              <a:t>Due to Structural Strength</a:t>
            </a:r>
            <a:endParaRPr lang="en-US" sz="2400" b="1" dirty="0">
              <a:solidFill>
                <a:srgbClr val="FF0000"/>
              </a:solidFill>
            </a:endParaRPr>
          </a:p>
        </p:txBody>
      </p:sp>
      <p:sp>
        <p:nvSpPr>
          <p:cNvPr id="12" name="Content Placeholder 3"/>
          <p:cNvSpPr>
            <a:spLocks noGrp="1"/>
          </p:cNvSpPr>
          <p:nvPr>
            <p:ph sz="half" idx="2"/>
          </p:nvPr>
        </p:nvSpPr>
        <p:spPr>
          <a:xfrm>
            <a:off x="5105400" y="3429000"/>
            <a:ext cx="3581400" cy="2286000"/>
          </a:xfrm>
        </p:spPr>
        <p:txBody>
          <a:bodyPr>
            <a:normAutofit fontScale="92500" lnSpcReduction="10000"/>
          </a:bodyPr>
          <a:lstStyle/>
          <a:p>
            <a:pPr>
              <a:buFont typeface="Wingdings" pitchFamily="2" charset="2"/>
              <a:buChar char="Ø"/>
            </a:pPr>
            <a:r>
              <a:rPr lang="en-US" dirty="0" smtClean="0"/>
              <a:t>If a DH151 station was shipped from the factory greater than 93”, the max height it can be extended to is 200”</a:t>
            </a:r>
          </a:p>
          <a:p>
            <a:pPr>
              <a:buNone/>
            </a:pPr>
            <a:endParaRPr lang="en-US" dirty="0"/>
          </a:p>
        </p:txBody>
      </p:sp>
      <p:sp>
        <p:nvSpPr>
          <p:cNvPr id="13" name="Content Placeholder 3"/>
          <p:cNvSpPr>
            <a:spLocks noGrp="1"/>
          </p:cNvSpPr>
          <p:nvPr>
            <p:ph sz="half" idx="2"/>
          </p:nvPr>
        </p:nvSpPr>
        <p:spPr>
          <a:xfrm>
            <a:off x="5063518" y="1295400"/>
            <a:ext cx="3699481" cy="2209800"/>
          </a:xfrm>
        </p:spPr>
        <p:txBody>
          <a:bodyPr>
            <a:normAutofit fontScale="92500" lnSpcReduction="20000"/>
          </a:bodyPr>
          <a:lstStyle/>
          <a:p>
            <a:pPr>
              <a:buFont typeface="Wingdings" pitchFamily="2" charset="2"/>
              <a:buChar char="Ø"/>
            </a:pPr>
            <a:r>
              <a:rPr lang="en-US" dirty="0" smtClean="0"/>
              <a:t>If a DH151 station was shipped from the factory as a -93 or less, the max height it can be extended to is 165”</a:t>
            </a:r>
          </a:p>
          <a:p>
            <a:pPr>
              <a:buNone/>
            </a:pP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47800"/>
            <a:ext cx="4682519" cy="3333750"/>
          </a:xfrm>
          <a:prstGeom prst="rect">
            <a:avLst/>
          </a:prstGeom>
        </p:spPr>
      </p:pic>
    </p:spTree>
    <p:extLst>
      <p:ext uri="{BB962C8B-B14F-4D97-AF65-F5344CB8AC3E}">
        <p14:creationId xmlns:p14="http://schemas.microsoft.com/office/powerpoint/2010/main" val="319544369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p:cTn id="13"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500"/>
                                        <p:tgtEl>
                                          <p:spTgt spid="13">
                                            <p:txEl>
                                              <p:pRg st="0" end="0"/>
                                            </p:txEl>
                                          </p:spTgt>
                                        </p:tgtEl>
                                        <p:attrNameLst>
                                          <p:attrName>ppt_w</p:attrName>
                                        </p:attrNameLst>
                                      </p:cBhvr>
                                      <p:tavLst>
                                        <p:tav tm="0">
                                          <p:val>
                                            <p:strVal val="ppt_w"/>
                                          </p:val>
                                        </p:tav>
                                        <p:tav tm="100000">
                                          <p:val>
                                            <p:fltVal val="0"/>
                                          </p:val>
                                        </p:tav>
                                      </p:tavLst>
                                    </p:anim>
                                    <p:anim calcmode="lin" valueType="num">
                                      <p:cBhvr>
                                        <p:cTn id="20" dur="500"/>
                                        <p:tgtEl>
                                          <p:spTgt spid="13">
                                            <p:txEl>
                                              <p:pRg st="0" end="0"/>
                                            </p:txEl>
                                          </p:spTgt>
                                        </p:tgtEl>
                                        <p:attrNameLst>
                                          <p:attrName>ppt_h</p:attrName>
                                        </p:attrNameLst>
                                      </p:cBhvr>
                                      <p:tavLst>
                                        <p:tav tm="0">
                                          <p:val>
                                            <p:strVal val="ppt_h"/>
                                          </p:val>
                                        </p:tav>
                                        <p:tav tm="100000">
                                          <p:val>
                                            <p:fltVal val="0"/>
                                          </p:val>
                                        </p:tav>
                                      </p:tavLst>
                                    </p:anim>
                                    <p:animEffect transition="out" filter="fade">
                                      <p:cBhvr>
                                        <p:cTn id="21" dur="500"/>
                                        <p:tgtEl>
                                          <p:spTgt spid="13">
                                            <p:txEl>
                                              <p:pRg st="0" end="0"/>
                                            </p:txEl>
                                          </p:spTgt>
                                        </p:tgtEl>
                                      </p:cBhvr>
                                    </p:animEffect>
                                    <p:set>
                                      <p:cBhvr>
                                        <p:cTn id="22" dur="1" fill="hold">
                                          <p:stCondLst>
                                            <p:cond delay="499"/>
                                          </p:stCondLst>
                                        </p:cTn>
                                        <p:tgtEl>
                                          <p:spTgt spid="13">
                                            <p:txEl>
                                              <p:pRg st="0" end="0"/>
                                            </p:txEl>
                                          </p:spTgt>
                                        </p:tgtEl>
                                        <p:attrNameLst>
                                          <p:attrName>style.visibility</p:attrName>
                                        </p:attrNameLst>
                                      </p:cBhvr>
                                      <p:to>
                                        <p:strVal val="hidden"/>
                                      </p:to>
                                    </p:set>
                                  </p:childTnLst>
                                </p:cTn>
                              </p:par>
                            </p:childTnLst>
                          </p:cTn>
                        </p:par>
                        <p:par>
                          <p:cTn id="23" fill="hold">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0" fill="hold" grpId="1" nodeType="clickEffect">
                                  <p:stCondLst>
                                    <p:cond delay="0"/>
                                  </p:stCondLst>
                                  <p:childTnLst>
                                    <p:anim calcmode="lin" valueType="num">
                                      <p:cBhvr>
                                        <p:cTn id="32" dur="500"/>
                                        <p:tgtEl>
                                          <p:spTgt spid="12">
                                            <p:txEl>
                                              <p:pRg st="0" end="0"/>
                                            </p:txEl>
                                          </p:spTgt>
                                        </p:tgtEl>
                                        <p:attrNameLst>
                                          <p:attrName>ppt_w</p:attrName>
                                        </p:attrNameLst>
                                      </p:cBhvr>
                                      <p:tavLst>
                                        <p:tav tm="0">
                                          <p:val>
                                            <p:strVal val="ppt_w"/>
                                          </p:val>
                                        </p:tav>
                                        <p:tav tm="100000">
                                          <p:val>
                                            <p:fltVal val="0"/>
                                          </p:val>
                                        </p:tav>
                                      </p:tavLst>
                                    </p:anim>
                                    <p:anim calcmode="lin" valueType="num">
                                      <p:cBhvr>
                                        <p:cTn id="33" dur="500"/>
                                        <p:tgtEl>
                                          <p:spTgt spid="12">
                                            <p:txEl>
                                              <p:pRg st="0" end="0"/>
                                            </p:txEl>
                                          </p:spTgt>
                                        </p:tgtEl>
                                        <p:attrNameLst>
                                          <p:attrName>ppt_h</p:attrName>
                                        </p:attrNameLst>
                                      </p:cBhvr>
                                      <p:tavLst>
                                        <p:tav tm="0">
                                          <p:val>
                                            <p:strVal val="ppt_h"/>
                                          </p:val>
                                        </p:tav>
                                        <p:tav tm="100000">
                                          <p:val>
                                            <p:fltVal val="0"/>
                                          </p:val>
                                        </p:tav>
                                      </p:tavLst>
                                    </p:anim>
                                    <p:animEffect transition="out" filter="fade">
                                      <p:cBhvr>
                                        <p:cTn id="34" dur="500"/>
                                        <p:tgtEl>
                                          <p:spTgt spid="12">
                                            <p:txEl>
                                              <p:pRg st="0" end="0"/>
                                            </p:txEl>
                                          </p:spTgt>
                                        </p:tgtEl>
                                      </p:cBhvr>
                                    </p:animEffect>
                                    <p:set>
                                      <p:cBhvr>
                                        <p:cTn id="35"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p"/>
      <p:bldP spid="12" grpId="1" build="p"/>
      <p:bldP spid="13" grpId="0" build="p"/>
      <p:bldP spid="13" grpI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Height Adjustment</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0" name="TextBox 9"/>
          <p:cNvSpPr txBox="1"/>
          <p:nvPr/>
        </p:nvSpPr>
        <p:spPr>
          <a:xfrm>
            <a:off x="762000" y="5638800"/>
            <a:ext cx="7543800" cy="892552"/>
          </a:xfrm>
          <a:prstGeom prst="rect">
            <a:avLst/>
          </a:prstGeom>
          <a:noFill/>
        </p:spPr>
        <p:txBody>
          <a:bodyPr wrap="square" rtlCol="0">
            <a:spAutoFit/>
          </a:bodyPr>
          <a:lstStyle/>
          <a:p>
            <a:pPr algn="ctr"/>
            <a:r>
              <a:rPr lang="en-US" sz="2800" b="1" dirty="0" smtClean="0">
                <a:solidFill>
                  <a:srgbClr val="FF0000"/>
                </a:solidFill>
              </a:rPr>
              <a:t>LIMITATIONS</a:t>
            </a:r>
          </a:p>
          <a:p>
            <a:pPr algn="ctr"/>
            <a:r>
              <a:rPr lang="en-US" sz="2400" b="1" dirty="0" smtClean="0">
                <a:solidFill>
                  <a:srgbClr val="FF0000"/>
                </a:solidFill>
              </a:rPr>
              <a:t>Due to Structural Strength</a:t>
            </a:r>
            <a:endParaRPr lang="en-US" sz="2400" b="1" dirty="0">
              <a:solidFill>
                <a:srgbClr val="FF0000"/>
              </a:solidFill>
            </a:endParaRPr>
          </a:p>
        </p:txBody>
      </p:sp>
      <p:sp>
        <p:nvSpPr>
          <p:cNvPr id="14" name="Content Placeholder 3"/>
          <p:cNvSpPr>
            <a:spLocks noGrp="1"/>
          </p:cNvSpPr>
          <p:nvPr>
            <p:ph sz="half" idx="2"/>
          </p:nvPr>
        </p:nvSpPr>
        <p:spPr>
          <a:xfrm>
            <a:off x="5867400" y="1905000"/>
            <a:ext cx="3048000" cy="2667000"/>
          </a:xfrm>
        </p:spPr>
        <p:txBody>
          <a:bodyPr>
            <a:normAutofit fontScale="92500" lnSpcReduction="10000"/>
          </a:bodyPr>
          <a:lstStyle/>
          <a:p>
            <a:pPr>
              <a:buFont typeface="Wingdings" pitchFamily="2" charset="2"/>
              <a:buChar char="Ø"/>
            </a:pPr>
            <a:r>
              <a:rPr lang="en-US" dirty="0" smtClean="0"/>
              <a:t>Regardless of the initial station height, the maximum height a duplex station can be extended is 200”</a:t>
            </a:r>
          </a:p>
          <a:p>
            <a:pPr>
              <a:buNone/>
            </a:pPr>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5281308" cy="4138612"/>
          </a:xfrm>
          <a:prstGeom prst="rect">
            <a:avLst/>
          </a:prstGeom>
        </p:spPr>
      </p:pic>
    </p:spTree>
    <p:extLst>
      <p:ext uri="{BB962C8B-B14F-4D97-AF65-F5344CB8AC3E}">
        <p14:creationId xmlns:p14="http://schemas.microsoft.com/office/powerpoint/2010/main" val="149447697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Decorative Rocks</a:t>
            </a:r>
            <a:endParaRPr lang="en-US" dirty="0"/>
          </a:p>
        </p:txBody>
      </p:sp>
      <p:sp>
        <p:nvSpPr>
          <p:cNvPr id="4" name="Content Placeholder 3"/>
          <p:cNvSpPr>
            <a:spLocks noGrp="1"/>
          </p:cNvSpPr>
          <p:nvPr>
            <p:ph sz="half" idx="2"/>
          </p:nvPr>
        </p:nvSpPr>
        <p:spPr>
          <a:xfrm>
            <a:off x="4495800" y="2209800"/>
            <a:ext cx="4343400" cy="3505200"/>
          </a:xfrm>
        </p:spPr>
        <p:txBody>
          <a:bodyPr/>
          <a:lstStyle/>
          <a:p>
            <a:pPr>
              <a:buFont typeface="Wingdings" pitchFamily="2" charset="2"/>
              <a:buChar char="Ø"/>
            </a:pPr>
            <a:r>
              <a:rPr lang="en-US" dirty="0" smtClean="0"/>
              <a:t>Available in 2 sizes and 4 colors</a:t>
            </a:r>
          </a:p>
          <a:p>
            <a:pPr lvl="1">
              <a:buFont typeface="Wingdings" pitchFamily="2" charset="2"/>
              <a:buChar char="Ø"/>
            </a:pPr>
            <a:r>
              <a:rPr lang="en-US" dirty="0" smtClean="0"/>
              <a:t>36” x 36” x 9”</a:t>
            </a:r>
          </a:p>
          <a:p>
            <a:pPr lvl="1">
              <a:buFont typeface="Wingdings" pitchFamily="2" charset="2"/>
              <a:buChar char="Ø"/>
            </a:pPr>
            <a:r>
              <a:rPr lang="en-US" dirty="0" smtClean="0"/>
              <a:t>34” x 32” 15”</a:t>
            </a:r>
          </a:p>
          <a:p>
            <a:pPr>
              <a:buFont typeface="Wingdings" pitchFamily="2" charset="2"/>
              <a:buChar char="Ø"/>
            </a:pPr>
            <a:r>
              <a:rPr lang="en-US" dirty="0" smtClean="0"/>
              <a:t>Vented</a:t>
            </a:r>
          </a:p>
          <a:p>
            <a:pPr>
              <a:buFont typeface="Wingdings" pitchFamily="2" charset="2"/>
              <a:buChar char="Ø"/>
            </a:pPr>
            <a:r>
              <a:rPr lang="en-US" dirty="0" smtClean="0"/>
              <a:t>4 corner stakes hold rock in place</a:t>
            </a:r>
          </a:p>
          <a:p>
            <a:pPr>
              <a:buFont typeface="Wingdings" pitchFamily="2" charset="2"/>
              <a:buChar char="Ø"/>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Content Placeholder 4"/>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601160" y="1630435"/>
            <a:ext cx="2904040" cy="2179565"/>
          </a:xfrm>
          <a:effectLst>
            <a:outerShdw blurRad="50800" dist="38100" dir="2700000" algn="tl" rotWithShape="0">
              <a:prstClr val="black">
                <a:alpha val="40000"/>
              </a:prstClr>
            </a:outerShdw>
          </a:effectLst>
        </p:spPr>
      </p:pic>
      <p:pic>
        <p:nvPicPr>
          <p:cNvPr id="8" name="Content Placeholder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2402" y="4114800"/>
            <a:ext cx="2842798" cy="2133600"/>
          </a:xfrm>
          <a:prstGeom prst="rect">
            <a:avLst/>
          </a:prstGeom>
          <a:effectLst>
            <a:outerShdw blurRad="50800" dist="38100" dir="2700000" algn="tl" rotWithShape="0">
              <a:prstClr val="black">
                <a:alpha val="40000"/>
              </a:prstClr>
            </a:outerShdw>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8" presetClass="emph" presetSubtype="0" fill="hold" nodeType="withEffect">
                                  <p:stCondLst>
                                    <p:cond delay="0"/>
                                  </p:stCondLst>
                                  <p:childTnLst>
                                    <p:animRot by="21600000">
                                      <p:cBhvr>
                                        <p:cTn id="11" dur="500" fill="hold"/>
                                        <p:tgtEl>
                                          <p:spTgt spid="6"/>
                                        </p:tgtEl>
                                        <p:attrNameLst>
                                          <p:attrName>r</p:attrName>
                                        </p:attrNameLst>
                                      </p:cBhvr>
                                    </p:animRot>
                                  </p:childTnLst>
                                </p:cTn>
                              </p:par>
                              <p:par>
                                <p:cTn id="12" presetID="53"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8" presetClass="emph" presetSubtype="0" fill="hold" nodeType="withEffect">
                                  <p:stCondLst>
                                    <p:cond delay="0"/>
                                  </p:stCondLst>
                                  <p:childTnLst>
                                    <p:animRot by="-21600000">
                                      <p:cBhvr>
                                        <p:cTn id="18" dur="500" fill="hold"/>
                                        <p:tgtEl>
                                          <p:spTgt spid="8"/>
                                        </p:tgtEl>
                                        <p:attrNameLst>
                                          <p:attrName>r</p:attrName>
                                        </p:attrNameLst>
                                      </p:cBhvr>
                                    </p:animRot>
                                  </p:childTnLst>
                                </p:cTn>
                              </p:par>
                              <p:par>
                                <p:cTn id="19" presetID="53"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p:cTn id="26"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4">
                                            <p:txEl>
                                              <p:pRg st="1" end="1"/>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p:cTn id="3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4">
                                            <p:txEl>
                                              <p:pRg st="2" end="2"/>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p:cTn id="3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4">
                                            <p:txEl>
                                              <p:pRg st="3" end="3"/>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p:cTn id="4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Ih091 – indoor unit</a:t>
            </a:r>
            <a:endParaRPr lang="en-US" dirty="0"/>
          </a:p>
        </p:txBody>
      </p:sp>
      <p:sp>
        <p:nvSpPr>
          <p:cNvPr id="4" name="Content Placeholder 3"/>
          <p:cNvSpPr>
            <a:spLocks noGrp="1"/>
          </p:cNvSpPr>
          <p:nvPr>
            <p:ph sz="half" idx="2"/>
          </p:nvPr>
        </p:nvSpPr>
        <p:spPr/>
        <p:txBody>
          <a:bodyPr/>
          <a:lstStyle/>
          <a:p>
            <a:r>
              <a:rPr lang="en-US" dirty="0" smtClean="0"/>
              <a:t>Estimated that 12 +/- homes may require indoor units or benefit from the use of indoor stations.</a:t>
            </a:r>
          </a:p>
          <a:p>
            <a:r>
              <a:rPr lang="en-US" dirty="0" smtClean="0"/>
              <a:t>Placed in the basement floor in existing homes.</a:t>
            </a:r>
          </a:p>
          <a:p>
            <a:r>
              <a:rPr lang="en-US" dirty="0" smtClean="0"/>
              <a:t>Can be set into basement floors for “whole house plumbing”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38743" y="1954876"/>
            <a:ext cx="4123113" cy="4015047"/>
          </a:xfrm>
          <a:prstGeom prst="rect">
            <a:avLst/>
          </a:prstGeom>
        </p:spPr>
      </p:pic>
    </p:spTree>
    <p:extLst>
      <p:ext uri="{BB962C8B-B14F-4D97-AF65-F5344CB8AC3E}">
        <p14:creationId xmlns:p14="http://schemas.microsoft.com/office/powerpoint/2010/main" val="1076070390"/>
      </p:ext>
    </p:extLst>
  </p:cSld>
  <p:clrMapOvr>
    <a:masterClrMapping/>
  </p:clrMapOvr>
  <p:transition>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Ih091 – indoor unit</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Massachusetts Plumbing Board accepted since 1996; as are all outdoor DH stations.</a:t>
            </a:r>
          </a:p>
          <a:p>
            <a:r>
              <a:rPr lang="en-US" dirty="0" smtClean="0"/>
              <a:t>Standard warranty is 5 years</a:t>
            </a:r>
          </a:p>
          <a:p>
            <a:r>
              <a:rPr lang="en-US" dirty="0" smtClean="0"/>
              <a:t>Basin has inlet knife valve for flow control and discharge true union, ball valve.</a:t>
            </a:r>
          </a:p>
          <a:p>
            <a:r>
              <a:rPr lang="en-US" u="sng" dirty="0" smtClean="0"/>
              <a:t>Basin is sealed and has connection for 2-inch vent</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b="1" dirty="0" smtClean="0"/>
              <a:t>Inlet</a:t>
            </a:r>
          </a:p>
          <a:p>
            <a:pPr lvl="1"/>
            <a:r>
              <a:rPr lang="en-US" dirty="0" smtClean="0"/>
              <a:t>4-inch Socket Weld, SCHEDELE 40 is located 19-inches at centerline from the floor.</a:t>
            </a:r>
          </a:p>
          <a:p>
            <a:r>
              <a:rPr lang="en-US" b="1" dirty="0" smtClean="0"/>
              <a:t>Discharge</a:t>
            </a:r>
          </a:p>
          <a:p>
            <a:pPr lvl="1"/>
            <a:r>
              <a:rPr lang="en-US" dirty="0" smtClean="0"/>
              <a:t>1-1/4 inch SCHEDULE 80 PVC is located approximately 37- inches from the floor.</a:t>
            </a:r>
          </a:p>
          <a:p>
            <a:pPr lvl="1"/>
            <a:r>
              <a:rPr lang="en-US" dirty="0" smtClean="0"/>
              <a:t>1-1/4 inch FIPT is left for connection.</a:t>
            </a:r>
          </a:p>
          <a:p>
            <a:pPr marL="0" indent="0">
              <a:buNone/>
            </a:pPr>
            <a:endParaRPr lang="en-US" dirty="0"/>
          </a:p>
        </p:txBody>
      </p:sp>
    </p:spTree>
    <p:extLst>
      <p:ext uri="{BB962C8B-B14F-4D97-AF65-F5344CB8AC3E}">
        <p14:creationId xmlns:p14="http://schemas.microsoft.com/office/powerpoint/2010/main" val="1037237924"/>
      </p:ext>
    </p:extLst>
  </p:cSld>
  <p:clrMapOvr>
    <a:masterClrMapping/>
  </p:clrMapOvr>
  <p:transition>
    <p:comb/>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Ih091 – indoor unit dimensions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71599" y="1447800"/>
            <a:ext cx="7228757" cy="5264492"/>
          </a:xfrm>
        </p:spPr>
      </p:pic>
      <p:sp>
        <p:nvSpPr>
          <p:cNvPr id="6" name="TextBox 5"/>
          <p:cNvSpPr txBox="1"/>
          <p:nvPr/>
        </p:nvSpPr>
        <p:spPr>
          <a:xfrm>
            <a:off x="4343400" y="1905000"/>
            <a:ext cx="2057400" cy="646331"/>
          </a:xfrm>
          <a:prstGeom prst="rect">
            <a:avLst/>
          </a:prstGeom>
          <a:noFill/>
        </p:spPr>
        <p:txBody>
          <a:bodyPr wrap="square" rtlCol="0">
            <a:spAutoFit/>
          </a:bodyPr>
          <a:lstStyle/>
          <a:p>
            <a:r>
              <a:rPr lang="en-US" dirty="0" smtClean="0"/>
              <a:t>2-inch FIPT Vent Connection</a:t>
            </a:r>
            <a:endParaRPr lang="en-US" dirty="0"/>
          </a:p>
        </p:txBody>
      </p:sp>
      <p:cxnSp>
        <p:nvCxnSpPr>
          <p:cNvPr id="8" name="Straight Arrow Connector 7"/>
          <p:cNvCxnSpPr/>
          <p:nvPr/>
        </p:nvCxnSpPr>
        <p:spPr>
          <a:xfrm>
            <a:off x="5867400" y="2274332"/>
            <a:ext cx="685800" cy="107846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975"/>
      </p:ext>
    </p:extLst>
  </p:cSld>
  <p:clrMapOvr>
    <a:masterClrMapping/>
  </p:clrMapOvr>
  <p:transition>
    <p:comb/>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 unit – tank and inlet piping</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521917"/>
            <a:ext cx="4191000" cy="288096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790700"/>
            <a:ext cx="4343400" cy="4343400"/>
          </a:xfrm>
        </p:spPr>
      </p:pic>
    </p:spTree>
    <p:extLst>
      <p:ext uri="{BB962C8B-B14F-4D97-AF65-F5344CB8AC3E}">
        <p14:creationId xmlns:p14="http://schemas.microsoft.com/office/powerpoint/2010/main" val="95711355"/>
      </p:ext>
    </p:extLst>
  </p:cSld>
  <p:clrMapOvr>
    <a:masterClrMapping/>
  </p:clrMapOvr>
  <p:transition>
    <p:comb/>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 installation – discharge pipe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880095"/>
            <a:ext cx="4800600" cy="4770369"/>
          </a:xfrm>
        </p:spPr>
      </p:pic>
      <p:sp>
        <p:nvSpPr>
          <p:cNvPr id="4" name="Content Placeholder 3"/>
          <p:cNvSpPr>
            <a:spLocks noGrp="1"/>
          </p:cNvSpPr>
          <p:nvPr>
            <p:ph sz="half" idx="2"/>
          </p:nvPr>
        </p:nvSpPr>
        <p:spPr>
          <a:xfrm>
            <a:off x="5562600" y="1676400"/>
            <a:ext cx="3429000" cy="4648200"/>
          </a:xfrm>
        </p:spPr>
        <p:txBody>
          <a:bodyPr>
            <a:normAutofit fontScale="92500"/>
          </a:bodyPr>
          <a:lstStyle/>
          <a:p>
            <a:r>
              <a:rPr lang="en-US" dirty="0" smtClean="0"/>
              <a:t>True Union Ball Valve </a:t>
            </a:r>
            <a:r>
              <a:rPr lang="en-US" sz="1700" b="1" dirty="0" smtClean="0">
                <a:solidFill>
                  <a:schemeClr val="accent2"/>
                </a:solidFill>
              </a:rPr>
              <a:t>(Provided)</a:t>
            </a:r>
          </a:p>
          <a:p>
            <a:pPr lvl="1"/>
            <a:r>
              <a:rPr lang="en-US" dirty="0" smtClean="0"/>
              <a:t>Install with ball valve facing the discharge side of line. </a:t>
            </a:r>
            <a:r>
              <a:rPr lang="en-US" sz="1700" b="1" dirty="0" smtClean="0">
                <a:solidFill>
                  <a:schemeClr val="accent2"/>
                </a:solidFill>
              </a:rPr>
              <a:t>(Allows stoppage of flow to isolated the pump and remove pump at union connection)</a:t>
            </a:r>
          </a:p>
          <a:p>
            <a:pPr lvl="1"/>
            <a:r>
              <a:rPr lang="en-US" dirty="0" smtClean="0"/>
              <a:t>Rotate valve so handle is facing the front of the tank and does not stick up. </a:t>
            </a:r>
            <a:r>
              <a:rPr lang="en-US" sz="1700" b="1" dirty="0" smtClean="0">
                <a:solidFill>
                  <a:schemeClr val="accent2"/>
                </a:solidFill>
              </a:rPr>
              <a:t>(Allows top cover to fit without hitting valve)</a:t>
            </a:r>
            <a:endParaRPr lang="en-US" sz="1700" b="1" dirty="0">
              <a:solidFill>
                <a:schemeClr val="accent2"/>
              </a:solidFill>
            </a:endParaRPr>
          </a:p>
        </p:txBody>
      </p:sp>
    </p:spTree>
    <p:extLst>
      <p:ext uri="{BB962C8B-B14F-4D97-AF65-F5344CB8AC3E}">
        <p14:creationId xmlns:p14="http://schemas.microsoft.com/office/powerpoint/2010/main" val="4087839987"/>
      </p:ext>
    </p:extLst>
  </p:cSld>
  <p:clrMapOvr>
    <a:masterClrMapping/>
  </p:clrMapOvr>
  <p:transition>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pressure sewer?</a:t>
            </a:r>
            <a:endParaRPr lang="en-US" dirty="0"/>
          </a:p>
        </p:txBody>
      </p:sp>
      <p:sp>
        <p:nvSpPr>
          <p:cNvPr id="3" name="Content Placeholder 2"/>
          <p:cNvSpPr>
            <a:spLocks noGrp="1"/>
          </p:cNvSpPr>
          <p:nvPr>
            <p:ph idx="1"/>
          </p:nvPr>
        </p:nvSpPr>
        <p:spPr/>
        <p:txBody>
          <a:bodyPr/>
          <a:lstStyle/>
          <a:p>
            <a:r>
              <a:rPr lang="en-US" dirty="0" smtClean="0"/>
              <a:t>Pressure Sewers offer a wide range of benefits.</a:t>
            </a:r>
          </a:p>
          <a:p>
            <a:pPr lvl="1"/>
            <a:r>
              <a:rPr lang="en-US" dirty="0" smtClean="0"/>
              <a:t>Lower cost compared to gravity</a:t>
            </a:r>
          </a:p>
          <a:p>
            <a:pPr lvl="1"/>
            <a:r>
              <a:rPr lang="en-US" dirty="0" smtClean="0"/>
              <a:t>Easier to install than gravity</a:t>
            </a:r>
          </a:p>
          <a:p>
            <a:pPr lvl="2"/>
            <a:r>
              <a:rPr lang="en-US" dirty="0" smtClean="0"/>
              <a:t>Shallow trenches</a:t>
            </a:r>
          </a:p>
          <a:p>
            <a:pPr lvl="2"/>
            <a:r>
              <a:rPr lang="en-US" dirty="0" smtClean="0"/>
              <a:t>Small diameter pipelines</a:t>
            </a:r>
          </a:p>
          <a:p>
            <a:pPr lvl="2"/>
            <a:r>
              <a:rPr lang="en-US" dirty="0" smtClean="0"/>
              <a:t>Less disruption to existing utilities</a:t>
            </a:r>
          </a:p>
          <a:p>
            <a:pPr lvl="1"/>
            <a:r>
              <a:rPr lang="en-US" dirty="0" smtClean="0"/>
              <a:t>Lower operating cost than gravity and pump stations</a:t>
            </a:r>
          </a:p>
          <a:p>
            <a:pPr lvl="1"/>
            <a:r>
              <a:rPr lang="en-US" dirty="0" smtClean="0"/>
              <a:t>Eliminate inflow and infiltration</a:t>
            </a:r>
          </a:p>
          <a:p>
            <a:pPr lvl="1"/>
            <a:endParaRPr lang="en-US" dirty="0"/>
          </a:p>
        </p:txBody>
      </p:sp>
    </p:spTree>
    <p:extLst>
      <p:ext uri="{BB962C8B-B14F-4D97-AF65-F5344CB8AC3E}">
        <p14:creationId xmlns:p14="http://schemas.microsoft.com/office/powerpoint/2010/main" val="761038319"/>
      </p:ext>
    </p:extLst>
  </p:cSld>
  <p:clrMapOvr>
    <a:masterClrMapping/>
  </p:clrMapOvr>
  <p:transition>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248 </a:t>
            </a:r>
            <a:r>
              <a:rPr lang="en-US" dirty="0" err="1" smtClean="0"/>
              <a:t>cmr</a:t>
            </a:r>
            <a:r>
              <a:rPr lang="en-US" dirty="0" smtClean="0"/>
              <a:t> 10.00</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66800" y="3200400"/>
            <a:ext cx="7086600" cy="2752546"/>
          </a:xfrm>
        </p:spPr>
      </p:pic>
      <p:sp>
        <p:nvSpPr>
          <p:cNvPr id="6" name="TextBox 5"/>
          <p:cNvSpPr txBox="1"/>
          <p:nvPr/>
        </p:nvSpPr>
        <p:spPr>
          <a:xfrm>
            <a:off x="1143000" y="1676400"/>
            <a:ext cx="6172200" cy="646331"/>
          </a:xfrm>
          <a:prstGeom prst="rect">
            <a:avLst/>
          </a:prstGeom>
          <a:noFill/>
        </p:spPr>
        <p:txBody>
          <a:bodyPr wrap="square" rtlCol="0">
            <a:spAutoFit/>
          </a:bodyPr>
          <a:lstStyle/>
          <a:p>
            <a:r>
              <a:rPr lang="en-US" b="1" dirty="0" smtClean="0"/>
              <a:t>10.15 (7)(b)(1)(d) “Sanitary Piping Installed Through the Foundation Wall”</a:t>
            </a:r>
            <a:endParaRPr lang="en-US" b="1" dirty="0"/>
          </a:p>
        </p:txBody>
      </p:sp>
    </p:spTree>
    <p:extLst>
      <p:ext uri="{BB962C8B-B14F-4D97-AF65-F5344CB8AC3E}">
        <p14:creationId xmlns:p14="http://schemas.microsoft.com/office/powerpoint/2010/main" val="960405623"/>
      </p:ext>
    </p:extLst>
  </p:cSld>
  <p:clrMapOvr>
    <a:masterClrMapping/>
  </p:clrMapOvr>
  <p:transition>
    <p:comb/>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Interior check valve location</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902463"/>
            <a:ext cx="4191000" cy="4119873"/>
          </a:xfrm>
        </p:spPr>
      </p:pic>
      <p:sp>
        <p:nvSpPr>
          <p:cNvPr id="4" name="Content Placeholder 3"/>
          <p:cNvSpPr>
            <a:spLocks noGrp="1"/>
          </p:cNvSpPr>
          <p:nvPr>
            <p:ph sz="half" idx="2"/>
          </p:nvPr>
        </p:nvSpPr>
        <p:spPr/>
        <p:txBody>
          <a:bodyPr/>
          <a:lstStyle/>
          <a:p>
            <a:r>
              <a:rPr lang="en-US" dirty="0" smtClean="0"/>
              <a:t>“Accessible” check valve location. </a:t>
            </a:r>
          </a:p>
          <a:p>
            <a:pPr lvl="1"/>
            <a:r>
              <a:rPr lang="en-US" dirty="0" smtClean="0"/>
              <a:t>Loose parts provided by FRMA</a:t>
            </a:r>
          </a:p>
          <a:p>
            <a:pPr lvl="1"/>
            <a:r>
              <a:rPr lang="en-US" dirty="0" smtClean="0"/>
              <a:t>To be installed by installing plumber</a:t>
            </a:r>
            <a:endParaRPr lang="en-US" dirty="0"/>
          </a:p>
        </p:txBody>
      </p:sp>
    </p:spTree>
    <p:extLst>
      <p:ext uri="{BB962C8B-B14F-4D97-AF65-F5344CB8AC3E}">
        <p14:creationId xmlns:p14="http://schemas.microsoft.com/office/powerpoint/2010/main" val="949639474"/>
      </p:ext>
    </p:extLst>
  </p:cSld>
  <p:clrMapOvr>
    <a:masterClrMapping/>
  </p:clrMapOvr>
  <p:transition>
    <p:comb/>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 Installation</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438400"/>
            <a:ext cx="4191000" cy="417500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787948"/>
            <a:ext cx="4343400" cy="4348904"/>
          </a:xfrm>
        </p:spPr>
      </p:pic>
      <p:sp>
        <p:nvSpPr>
          <p:cNvPr id="7" name="TextBox 6"/>
          <p:cNvSpPr txBox="1"/>
          <p:nvPr/>
        </p:nvSpPr>
        <p:spPr>
          <a:xfrm>
            <a:off x="457200" y="1447800"/>
            <a:ext cx="4038600" cy="369332"/>
          </a:xfrm>
          <a:prstGeom prst="rect">
            <a:avLst/>
          </a:prstGeom>
          <a:noFill/>
        </p:spPr>
        <p:txBody>
          <a:bodyPr wrap="square" rtlCol="0">
            <a:spAutoFit/>
          </a:bodyPr>
          <a:lstStyle/>
          <a:p>
            <a:r>
              <a:rPr lang="en-US" dirty="0" smtClean="0"/>
              <a:t>Tighten core bolts to seal core to tank</a:t>
            </a:r>
            <a:endParaRPr lang="en-US" dirty="0"/>
          </a:p>
        </p:txBody>
      </p:sp>
      <p:cxnSp>
        <p:nvCxnSpPr>
          <p:cNvPr id="9" name="Straight Connector 8"/>
          <p:cNvCxnSpPr/>
          <p:nvPr/>
        </p:nvCxnSpPr>
        <p:spPr>
          <a:xfrm>
            <a:off x="1295400" y="1905000"/>
            <a:ext cx="609600" cy="3429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433723"/>
      </p:ext>
    </p:extLst>
  </p:cSld>
  <p:clrMapOvr>
    <a:masterClrMapping/>
  </p:clrMapOvr>
  <p:transition>
    <p:comb/>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Electrical segment </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318229236"/>
      </p:ext>
    </p:extLst>
  </p:cSld>
  <p:clrMapOvr>
    <a:masterClrMapping/>
  </p:clrMapOvr>
  <p:transition>
    <p:comb/>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Indoor unit panel wiring</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90800" y="1437276"/>
            <a:ext cx="5791200" cy="5414374"/>
          </a:xfrm>
        </p:spPr>
      </p:pic>
      <p:cxnSp>
        <p:nvCxnSpPr>
          <p:cNvPr id="7" name="Straight Connector 6"/>
          <p:cNvCxnSpPr/>
          <p:nvPr/>
        </p:nvCxnSpPr>
        <p:spPr>
          <a:xfrm>
            <a:off x="4495800" y="1676400"/>
            <a:ext cx="609600" cy="152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572000" y="1676400"/>
            <a:ext cx="533400" cy="152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4500" y="1638300"/>
            <a:ext cx="1828800" cy="4801314"/>
          </a:xfrm>
          <a:prstGeom prst="rect">
            <a:avLst/>
          </a:prstGeom>
          <a:noFill/>
        </p:spPr>
        <p:txBody>
          <a:bodyPr wrap="square" rtlCol="0">
            <a:spAutoFit/>
          </a:bodyPr>
          <a:lstStyle/>
          <a:p>
            <a:r>
              <a:rPr lang="en-US" b="1" dirty="0" smtClean="0"/>
              <a:t>Connect Remote Sentry to “Remote Sentry Contacts” as shown.  These contacts are able to provide switch closure even during power failure to enable the Remote Sentry Alarm to sound.</a:t>
            </a:r>
          </a:p>
          <a:p>
            <a:endParaRPr lang="en-US" b="1" dirty="0"/>
          </a:p>
          <a:p>
            <a:r>
              <a:rPr lang="en-US" b="1" dirty="0" smtClean="0"/>
              <a:t>Switch Level Control to “wired” Position</a:t>
            </a:r>
            <a:endParaRPr lang="en-US" b="1" dirty="0"/>
          </a:p>
        </p:txBody>
      </p:sp>
      <p:cxnSp>
        <p:nvCxnSpPr>
          <p:cNvPr id="12" name="Straight Connector 11"/>
          <p:cNvCxnSpPr/>
          <p:nvPr/>
        </p:nvCxnSpPr>
        <p:spPr>
          <a:xfrm>
            <a:off x="2362200" y="2362200"/>
            <a:ext cx="3962400" cy="381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324600" y="2743200"/>
            <a:ext cx="304800" cy="533400"/>
          </a:xfrm>
          <a:prstGeom prst="roundRect">
            <a:avLst/>
          </a:prstGeom>
          <a:solidFill>
            <a:schemeClr val="accent1">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486400" y="2743200"/>
            <a:ext cx="838200" cy="457200"/>
          </a:xfrm>
          <a:prstGeom prst="roundRect">
            <a:avLst/>
          </a:prstGeom>
          <a:solidFill>
            <a:schemeClr val="accent1">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0383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Content Placeholder 4"/>
          <p:cNvSpPr>
            <a:spLocks noGrp="1"/>
          </p:cNvSpPr>
          <p:nvPr>
            <p:ph sz="half" idx="1"/>
          </p:nvPr>
        </p:nvSpPr>
        <p:spPr/>
        <p:txBody>
          <a:bodyPr/>
          <a:lstStyle/>
          <a:p>
            <a:endParaRPr lang="en-US"/>
          </a:p>
        </p:txBody>
      </p:sp>
    </p:spTree>
    <p:extLst>
      <p:ext uri="{BB962C8B-B14F-4D97-AF65-F5344CB8AC3E}">
        <p14:creationId xmlns:p14="http://schemas.microsoft.com/office/powerpoint/2010/main" val="1001048631"/>
      </p:ext>
    </p:extLst>
  </p:cSld>
  <p:clrMapOvr>
    <a:masterClrMapping/>
  </p:clrMapOvr>
  <p:transition>
    <p:comb/>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Electrical – DH versus DR Series</a:t>
            </a:r>
            <a:br>
              <a:rPr lang="en-US" dirty="0" smtClean="0"/>
            </a:br>
            <a:r>
              <a:rPr lang="en-US" sz="1200" dirty="0" smtClean="0">
                <a:solidFill>
                  <a:srgbClr val="FF0000"/>
                </a:solidFill>
              </a:rPr>
              <a:t>Options listed in the online and print catalog for Environment One DH071/Dr071 stations.  Which do you select?</a:t>
            </a:r>
            <a:endParaRPr lang="en-US" dirty="0">
              <a:solidFill>
                <a:srgbClr val="FF0000"/>
              </a:solidFill>
            </a:endParaRPr>
          </a:p>
        </p:txBody>
      </p:sp>
      <p:sp>
        <p:nvSpPr>
          <p:cNvPr id="3" name="Content Placeholder 2"/>
          <p:cNvSpPr>
            <a:spLocks noGrp="1"/>
          </p:cNvSpPr>
          <p:nvPr>
            <p:ph sz="half" idx="1"/>
          </p:nvPr>
        </p:nvSpPr>
        <p:spPr/>
        <p:txBody>
          <a:bodyPr>
            <a:normAutofit fontScale="77500" lnSpcReduction="20000"/>
          </a:bodyPr>
          <a:lstStyle/>
          <a:p>
            <a:r>
              <a:rPr lang="en-US" dirty="0" smtClean="0"/>
              <a:t>The DH071 is the “hardwired” or “wired” model where a cable connects the motor controls to the level controls through watertight penetrations.</a:t>
            </a:r>
          </a:p>
          <a:p>
            <a:r>
              <a:rPr lang="en-US" dirty="0" smtClean="0"/>
              <a:t>This is the standard model sold through </a:t>
            </a:r>
            <a:r>
              <a:rPr lang="en-US" dirty="0" smtClean="0"/>
              <a:t>FRMA.</a:t>
            </a:r>
            <a:endParaRPr lang="en-US" dirty="0" smtClean="0"/>
          </a:p>
          <a:p>
            <a:r>
              <a:rPr lang="en-US" dirty="0" smtClean="0"/>
              <a:t>This allows for the use of the optional “Remote Sentry’ battery powered, redundant, high level alarm module </a:t>
            </a:r>
            <a:r>
              <a:rPr lang="en-US" dirty="0" smtClean="0"/>
              <a:t>when provided </a:t>
            </a:r>
            <a:r>
              <a:rPr lang="en-US" dirty="0" smtClean="0"/>
              <a:t>in the scope of </a:t>
            </a:r>
            <a:r>
              <a:rPr lang="en-US" dirty="0" smtClean="0"/>
              <a:t>supply.</a:t>
            </a:r>
            <a:endParaRPr lang="en-US" dirty="0" smtClean="0"/>
          </a:p>
          <a:p>
            <a:r>
              <a:rPr lang="en-US" dirty="0" smtClean="0"/>
              <a:t>This feature is standard in the IH091 Indoor stations</a:t>
            </a:r>
            <a:endParaRPr lang="en-US" dirty="0"/>
          </a:p>
        </p:txBody>
      </p:sp>
      <p:sp>
        <p:nvSpPr>
          <p:cNvPr id="4" name="Content Placeholder 3"/>
          <p:cNvSpPr>
            <a:spLocks noGrp="1"/>
          </p:cNvSpPr>
          <p:nvPr>
            <p:ph sz="half" idx="2"/>
          </p:nvPr>
        </p:nvSpPr>
        <p:spPr/>
        <p:txBody>
          <a:bodyPr>
            <a:normAutofit fontScale="77500" lnSpcReduction="20000"/>
          </a:bodyPr>
          <a:lstStyle/>
          <a:p>
            <a:r>
              <a:rPr lang="en-US" dirty="0" smtClean="0"/>
              <a:t>The DR071 is the “radio frequency identification” (RFID). Or “wireless” model that uses wireless technology to communicate between the level controls and the motor controls.</a:t>
            </a:r>
          </a:p>
          <a:p>
            <a:r>
              <a:rPr lang="en-US" dirty="0" smtClean="0"/>
              <a:t>This option is not promoted in our territory mainly due to the inability to have SODC Switch over dry contacts that operate in the “Wired” model to enable the use of the “Remoter Sentry” battery powered, redundant, high level alarm module.</a:t>
            </a:r>
            <a:endParaRPr lang="en-US" dirty="0"/>
          </a:p>
        </p:txBody>
      </p:sp>
    </p:spTree>
    <p:extLst>
      <p:ext uri="{BB962C8B-B14F-4D97-AF65-F5344CB8AC3E}">
        <p14:creationId xmlns:p14="http://schemas.microsoft.com/office/powerpoint/2010/main" val="3993998358"/>
      </p:ext>
    </p:extLst>
  </p:cSld>
  <p:clrMapOvr>
    <a:masterClrMapping/>
  </p:clrMapOvr>
  <p:transition>
    <p:comb/>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Electrical – </a:t>
            </a:r>
            <a:r>
              <a:rPr lang="en-US" sz="2400" dirty="0" smtClean="0"/>
              <a:t>Power supply</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9" name="Content Placeholder 3"/>
          <p:cNvSpPr txBox="1">
            <a:spLocks/>
          </p:cNvSpPr>
          <p:nvPr/>
        </p:nvSpPr>
        <p:spPr>
          <a:xfrm>
            <a:off x="4648200" y="1371600"/>
            <a:ext cx="4191000" cy="5410200"/>
          </a:xfrm>
          <a:prstGeom prst="rect">
            <a:avLst/>
          </a:prstGeom>
        </p:spPr>
        <p:txBody>
          <a:bodyPr vert="horz">
            <a:normAutofit/>
          </a:bodyPr>
          <a:lstStyle/>
          <a:p>
            <a:pPr marL="342900" indent="-342900">
              <a:spcBef>
                <a:spcPct val="20000"/>
              </a:spcBef>
              <a:buClr>
                <a:schemeClr val="accent1"/>
              </a:buClr>
              <a:buSzPct val="70000"/>
              <a:buFont typeface="Wingdings" pitchFamily="2" charset="2"/>
              <a:buChar char="Ø"/>
            </a:pPr>
            <a:r>
              <a:rPr lang="en-US" sz="2800" dirty="0" smtClean="0"/>
              <a:t>30 amp dedicated service is recommended.</a:t>
            </a:r>
          </a:p>
          <a:p>
            <a:pPr marL="342900" indent="-342900">
              <a:spcBef>
                <a:spcPct val="20000"/>
              </a:spcBef>
              <a:buClr>
                <a:schemeClr val="accent1"/>
              </a:buClr>
              <a:buSzPct val="70000"/>
              <a:buFont typeface="Wingdings" pitchFamily="2" charset="2"/>
              <a:buChar char="Ø"/>
            </a:pPr>
            <a:r>
              <a:rPr lang="en-US" sz="2800" dirty="0" smtClean="0"/>
              <a:t>For 240-Volt systems, 4 wires are required (L1, L2, Neutral &amp; Ground</a:t>
            </a:r>
          </a:p>
          <a:p>
            <a:pPr marL="342900" indent="-342900">
              <a:spcBef>
                <a:spcPct val="20000"/>
              </a:spcBef>
              <a:buClr>
                <a:schemeClr val="accent1"/>
              </a:buClr>
              <a:buSzPct val="70000"/>
              <a:buFont typeface="Wingdings" pitchFamily="2" charset="2"/>
              <a:buChar char="Ø"/>
            </a:pPr>
            <a:r>
              <a:rPr lang="en-US" sz="2800" dirty="0" smtClean="0"/>
              <a:t>For 120-Volt systems, 3 wires are required (L1, Neutral &amp; ground </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3" name="Picture 2"/>
          <p:cNvPicPr>
            <a:picLocks noChangeAspect="1" noChangeArrowheads="1"/>
          </p:cNvPicPr>
          <p:nvPr/>
        </p:nvPicPr>
        <p:blipFill>
          <a:blip r:embed="rId3" cstate="email"/>
          <a:srcRect/>
          <a:stretch>
            <a:fillRect/>
          </a:stretch>
        </p:blipFill>
        <p:spPr bwMode="auto">
          <a:xfrm>
            <a:off x="289101" y="1447800"/>
            <a:ext cx="4327349" cy="2819400"/>
          </a:xfrm>
          <a:prstGeom prst="rect">
            <a:avLst/>
          </a:prstGeom>
          <a:noFill/>
          <a:ln w="9525">
            <a:noFill/>
            <a:miter lim="800000"/>
            <a:headEnd/>
            <a:tailEnd/>
          </a:ln>
        </p:spPr>
      </p:pic>
      <p:sp>
        <p:nvSpPr>
          <p:cNvPr id="4" name="TextBox 3"/>
          <p:cNvSpPr txBox="1"/>
          <p:nvPr/>
        </p:nvSpPr>
        <p:spPr>
          <a:xfrm>
            <a:off x="381000" y="4267200"/>
            <a:ext cx="4235450" cy="2086725"/>
          </a:xfrm>
          <a:prstGeom prst="rect">
            <a:avLst/>
          </a:prstGeom>
          <a:noFill/>
        </p:spPr>
        <p:txBody>
          <a:bodyPr wrap="square" rtlCol="0">
            <a:spAutoFit/>
          </a:bodyPr>
          <a:lstStyle/>
          <a:p>
            <a:pPr marL="342900" indent="-342900">
              <a:spcBef>
                <a:spcPct val="20000"/>
              </a:spcBef>
              <a:buClr>
                <a:schemeClr val="accent1"/>
              </a:buClr>
              <a:buSzPct val="70000"/>
              <a:buFont typeface="Wingdings" pitchFamily="2" charset="2"/>
              <a:buChar char="Ø"/>
            </a:pPr>
            <a:r>
              <a:rPr lang="en-US" b="1" dirty="0"/>
              <a:t>120 volt systems are only recommended when power supply is limited.  Systems are best operated with 240 volt power.</a:t>
            </a:r>
          </a:p>
          <a:p>
            <a:pPr marL="342900" indent="-342900">
              <a:spcBef>
                <a:spcPct val="20000"/>
              </a:spcBef>
              <a:buClr>
                <a:schemeClr val="accent1"/>
              </a:buClr>
              <a:buSzPct val="70000"/>
              <a:buFont typeface="Wingdings" pitchFamily="2" charset="2"/>
              <a:buChar char="Ø"/>
            </a:pPr>
            <a:r>
              <a:rPr lang="en-US" b="1" dirty="0"/>
              <a:t>208 power supplies require Buck &amp; Boost Transformer prior to the alarm panel</a:t>
            </a:r>
          </a:p>
        </p:txBody>
      </p:sp>
    </p:spTree>
    <p:extLst>
      <p:ext uri="{BB962C8B-B14F-4D97-AF65-F5344CB8AC3E}">
        <p14:creationId xmlns:p14="http://schemas.microsoft.com/office/powerpoint/2010/main" val="130304041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4_e1.jpg"/>
          <p:cNvPicPr>
            <a:picLocks noGrp="1" noChangeAspect="1"/>
          </p:cNvPicPr>
          <p:nvPr>
            <p:ph sz="half" idx="1"/>
          </p:nvPr>
        </p:nvPicPr>
        <p:blipFill>
          <a:blip r:embed="rId2" cstate="email"/>
          <a:srcRect/>
          <a:stretch>
            <a:fillRect/>
          </a:stretch>
        </p:blipFill>
        <p:spPr>
          <a:xfrm rot="5400000">
            <a:off x="1067920" y="913280"/>
            <a:ext cx="2362200" cy="3126441"/>
          </a:xfrm>
          <a:effectLst>
            <a:outerShdw blurRad="50800" dist="38100" dir="2700000" algn="tl" rotWithShape="0">
              <a:prstClr val="black">
                <a:alpha val="40000"/>
              </a:prstClr>
            </a:outerShdw>
          </a:effectLst>
        </p:spPr>
      </p:pic>
      <p:sp>
        <p:nvSpPr>
          <p:cNvPr id="4" name="Content Placeholder 3"/>
          <p:cNvSpPr>
            <a:spLocks noGrp="1"/>
          </p:cNvSpPr>
          <p:nvPr>
            <p:ph sz="half" idx="2"/>
          </p:nvPr>
        </p:nvSpPr>
        <p:spPr>
          <a:xfrm>
            <a:off x="4648200" y="2286000"/>
            <a:ext cx="4191000" cy="3124200"/>
          </a:xfrm>
        </p:spPr>
        <p:txBody>
          <a:bodyPr>
            <a:normAutofit fontScale="92500" lnSpcReduction="10000"/>
          </a:bodyPr>
          <a:lstStyle/>
          <a:p>
            <a:pPr>
              <a:buFont typeface="Wingdings" pitchFamily="2" charset="2"/>
              <a:buChar char="Ø"/>
            </a:pPr>
            <a:r>
              <a:rPr lang="en-US" dirty="0" smtClean="0"/>
              <a:t>NEMA 6P connection</a:t>
            </a:r>
          </a:p>
          <a:p>
            <a:pPr lvl="1">
              <a:buFont typeface="Wingdings" pitchFamily="2" charset="2"/>
              <a:buChar char="Ø"/>
            </a:pPr>
            <a:r>
              <a:rPr lang="en-US" dirty="0" smtClean="0"/>
              <a:t>Eliminates internal junction splice boxes</a:t>
            </a:r>
          </a:p>
          <a:p>
            <a:pPr lvl="1">
              <a:buFont typeface="Wingdings" pitchFamily="2" charset="2"/>
              <a:buChar char="Ø"/>
            </a:pPr>
            <a:r>
              <a:rPr lang="en-US" dirty="0" smtClean="0"/>
              <a:t>Radial seal</a:t>
            </a:r>
          </a:p>
          <a:p>
            <a:pPr>
              <a:buFont typeface="Wingdings" pitchFamily="2" charset="2"/>
              <a:buChar char="Ø"/>
            </a:pPr>
            <a:r>
              <a:rPr lang="en-US" dirty="0" smtClean="0"/>
              <a:t>Tool-free locking nut</a:t>
            </a:r>
          </a:p>
          <a:p>
            <a:pPr lvl="1">
              <a:buFont typeface="Wingdings" pitchFamily="2" charset="2"/>
              <a:buChar char="Ø"/>
            </a:pPr>
            <a:r>
              <a:rPr lang="en-US" dirty="0" smtClean="0"/>
              <a:t>No Screws</a:t>
            </a:r>
          </a:p>
          <a:p>
            <a:pPr>
              <a:buFont typeface="Wingdings" pitchFamily="2" charset="2"/>
              <a:buChar char="Ø"/>
            </a:pPr>
            <a:r>
              <a:rPr lang="en-US" dirty="0" smtClean="0"/>
              <a:t>Hangs at the top of the station</a:t>
            </a:r>
          </a:p>
          <a:p>
            <a:pPr lvl="1">
              <a:buFont typeface="Wingdings" pitchFamily="2" charset="2"/>
              <a:buChar char="Ø"/>
            </a:pPr>
            <a:endParaRPr lang="en-US" dirty="0" smtClean="0"/>
          </a:p>
        </p:txBody>
      </p:sp>
      <p:pic>
        <p:nvPicPr>
          <p:cNvPr id="7170" name="Picture 2" descr="F:\My Documents\My Pictures\eone logo\EONE Sewer Systems logo.jpg"/>
          <p:cNvPicPr>
            <a:picLocks noChangeAspect="1" noChangeArrowheads="1"/>
          </p:cNvPicPr>
          <p:nvPr/>
        </p:nvPicPr>
        <p:blipFill>
          <a:blip r:embed="rId3" cstate="email"/>
          <a:srcRect/>
          <a:stretch>
            <a:fillRect/>
          </a:stretch>
        </p:blipFill>
        <p:spPr bwMode="auto">
          <a:xfrm>
            <a:off x="228600" y="228600"/>
            <a:ext cx="1828800" cy="755650"/>
          </a:xfrm>
          <a:prstGeom prst="rect">
            <a:avLst/>
          </a:prstGeom>
          <a:noFill/>
        </p:spPr>
      </p:pic>
      <p:sp>
        <p:nvSpPr>
          <p:cNvPr id="6" name="Title 1"/>
          <p:cNvSpPr txBox="1">
            <a:spLocks/>
          </p:cNvSpPr>
          <p:nvPr/>
        </p:nvSpPr>
        <p:spPr>
          <a:xfrm>
            <a:off x="301752" y="152400"/>
            <a:ext cx="8686800" cy="841248"/>
          </a:xfrm>
          <a:prstGeom prst="rect">
            <a:avLst/>
          </a:prstGeom>
        </p:spPr>
        <p:txBody>
          <a:bodyPr vert="horz" anchor="ctr">
            <a:normAutofit fontScale="900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Overview</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Electrical Quick Disconnect EQD</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1026" name="Picture 2" descr="C:\Users\Henry\Documents\EONE\Electrical Information\EQD Cuta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3733800"/>
            <a:ext cx="3913697"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5624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4">
                                            <p:txEl>
                                              <p:pRg st="2" end="2"/>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4">
                                            <p:txEl>
                                              <p:pRg st="3" end="3"/>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4">
                                            <p:txEl>
                                              <p:pRg st="4" end="4"/>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2362200"/>
            <a:ext cx="4191000" cy="2514600"/>
          </a:xfrm>
        </p:spPr>
        <p:txBody>
          <a:bodyPr>
            <a:normAutofit fontScale="92500" lnSpcReduction="20000"/>
          </a:bodyPr>
          <a:lstStyle/>
          <a:p>
            <a:pPr>
              <a:buFont typeface="Wingdings" pitchFamily="2" charset="2"/>
              <a:buChar char="Ø"/>
            </a:pPr>
            <a:r>
              <a:rPr lang="en-US" dirty="0" smtClean="0"/>
              <a:t>EQD &amp; Equalizer must be hung at the top of the station</a:t>
            </a:r>
          </a:p>
          <a:p>
            <a:pPr>
              <a:buFont typeface="Wingdings" pitchFamily="2" charset="2"/>
              <a:buChar char="Ø"/>
            </a:pPr>
            <a:r>
              <a:rPr lang="en-US" dirty="0" smtClean="0"/>
              <a:t>Easy access to pump and power supply cable eliminates confined space entry requirements</a:t>
            </a:r>
            <a:endParaRPr lang="en-US" dirty="0"/>
          </a:p>
        </p:txBody>
      </p:sp>
      <p:pic>
        <p:nvPicPr>
          <p:cNvPr id="1027" name="Picture 3" descr="F:\My Documents\My Pictures\Extreme Photos\Shipshewana 008.jpg"/>
          <p:cNvPicPr>
            <a:picLocks noGrp="1" noChangeAspect="1" noChangeArrowheads="1"/>
          </p:cNvPicPr>
          <p:nvPr>
            <p:ph sz="half" idx="1"/>
          </p:nvPr>
        </p:nvPicPr>
        <p:blipFill>
          <a:blip r:embed="rId2" cstate="email"/>
          <a:srcRect/>
          <a:stretch>
            <a:fillRect/>
          </a:stretch>
        </p:blipFill>
        <p:spPr bwMode="auto">
          <a:xfrm>
            <a:off x="304800" y="2521458"/>
            <a:ext cx="4191000" cy="2355342"/>
          </a:xfrm>
          <a:prstGeom prst="rect">
            <a:avLst/>
          </a:prstGeom>
          <a:noFill/>
        </p:spPr>
      </p:pic>
      <p:sp>
        <p:nvSpPr>
          <p:cNvPr id="7" name="Title 1"/>
          <p:cNvSpPr txBox="1">
            <a:spLocks noGrp="1"/>
          </p:cNvSpPr>
          <p:nvPr>
            <p:ph type="title"/>
          </p:nvPr>
        </p:nvSpPr>
        <p:spPr>
          <a:xfrm>
            <a:off x="301752" y="152400"/>
            <a:ext cx="8686800" cy="841248"/>
          </a:xfrm>
          <a:prstGeom prst="rect">
            <a:avLst/>
          </a:prstGeom>
        </p:spPr>
        <p:txBody>
          <a:bodyPr vert="horz" anchor="ctr">
            <a:normAutofit fontScale="9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Overview</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EQD &amp; Equalizer</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DH071.gif"/>
          <p:cNvPicPr>
            <a:picLocks noGrp="1" noChangeAspect="1"/>
          </p:cNvPicPr>
          <p:nvPr>
            <p:ph sz="half" idx="1"/>
          </p:nvPr>
        </p:nvPicPr>
        <p:blipFill>
          <a:blip r:embed="rId2" cstate="email"/>
          <a:stretch>
            <a:fillRect/>
          </a:stretch>
        </p:blipFill>
        <p:spPr>
          <a:xfrm>
            <a:off x="685800" y="1676400"/>
            <a:ext cx="1910673" cy="4724400"/>
          </a:xfrm>
          <a:prstGeom prst="rect">
            <a:avLst/>
          </a:prstGeom>
        </p:spPr>
      </p:pic>
      <p:sp>
        <p:nvSpPr>
          <p:cNvPr id="2" name="Title 1"/>
          <p:cNvSpPr>
            <a:spLocks noGrp="1"/>
          </p:cNvSpPr>
          <p:nvPr>
            <p:ph type="title"/>
          </p:nvPr>
        </p:nvSpPr>
        <p:spPr>
          <a:xfrm>
            <a:off x="301752" y="152400"/>
            <a:ext cx="8686800" cy="841248"/>
          </a:xfrm>
        </p:spPr>
        <p:txBody>
          <a:bodyPr>
            <a:normAutofit fontScale="90000"/>
          </a:bodyPr>
          <a:lstStyle/>
          <a:p>
            <a:pPr algn="r"/>
            <a:r>
              <a:rPr lang="en-US" dirty="0" smtClean="0"/>
              <a:t>Overview</a:t>
            </a:r>
            <a:br>
              <a:rPr lang="en-US" dirty="0" smtClean="0"/>
            </a:br>
            <a:r>
              <a:rPr lang="en-US" sz="2400" dirty="0" smtClean="0"/>
              <a:t>D series stations</a:t>
            </a:r>
            <a:endParaRPr lang="en-US" dirty="0"/>
          </a:p>
        </p:txBody>
      </p:sp>
      <p:sp>
        <p:nvSpPr>
          <p:cNvPr id="10" name="Content Placeholder 9"/>
          <p:cNvSpPr>
            <a:spLocks noGrp="1"/>
          </p:cNvSpPr>
          <p:nvPr>
            <p:ph sz="half" idx="2"/>
          </p:nvPr>
        </p:nvSpPr>
        <p:spPr/>
        <p:txBody>
          <a:bodyPr>
            <a:normAutofit/>
          </a:bodyPr>
          <a:lstStyle/>
          <a:p>
            <a:pPr>
              <a:buFont typeface="Wingdings" pitchFamily="2" charset="2"/>
              <a:buChar char="Ø"/>
            </a:pPr>
            <a:r>
              <a:rPr lang="en-US" dirty="0" smtClean="0"/>
              <a:t>E/One’s most flexible product line</a:t>
            </a:r>
          </a:p>
          <a:p>
            <a:pPr>
              <a:buFont typeface="Wingdings" pitchFamily="2" charset="2"/>
              <a:buChar char="Ø"/>
            </a:pPr>
            <a:r>
              <a:rPr lang="en-US" dirty="0" smtClean="0"/>
              <a:t>Capacities of </a:t>
            </a:r>
            <a:r>
              <a:rPr lang="en-US" b="1" u="sng" dirty="0" smtClean="0"/>
              <a:t>70 gallons </a:t>
            </a:r>
            <a:r>
              <a:rPr lang="en-US" dirty="0" smtClean="0"/>
              <a:t>to 500 gallons</a:t>
            </a:r>
          </a:p>
          <a:p>
            <a:pPr>
              <a:buFont typeface="Wingdings" pitchFamily="2" charset="2"/>
              <a:buChar char="Ø"/>
            </a:pPr>
            <a:r>
              <a:rPr lang="en-US" b="1" u="sng" dirty="0" smtClean="0"/>
              <a:t>HDPE</a:t>
            </a:r>
            <a:r>
              <a:rPr lang="en-US" dirty="0" smtClean="0"/>
              <a:t> or fiberglass tanks</a:t>
            </a:r>
          </a:p>
          <a:p>
            <a:pPr>
              <a:buFont typeface="Wingdings" pitchFamily="2" charset="2"/>
              <a:buChar char="Ø"/>
            </a:pPr>
            <a:r>
              <a:rPr lang="en-US" dirty="0" smtClean="0"/>
              <a:t>Flood configuration available</a:t>
            </a:r>
          </a:p>
          <a:p>
            <a:pPr>
              <a:buFont typeface="Wingdings" pitchFamily="2" charset="2"/>
              <a:buChar char="Ø"/>
            </a:pPr>
            <a:r>
              <a:rPr lang="en-US" dirty="0" smtClean="0"/>
              <a:t>1 to 4 pumps</a:t>
            </a:r>
          </a:p>
          <a:p>
            <a:pPr lvl="1">
              <a:buFont typeface="Wingdings" pitchFamily="2" charset="2"/>
              <a:buChar char="Ø"/>
            </a:pPr>
            <a:r>
              <a:rPr lang="en-US" dirty="0" smtClean="0"/>
              <a:t>Depends on tank</a:t>
            </a:r>
            <a:endParaRPr lang="en-US" dirty="0"/>
          </a:p>
        </p:txBody>
      </p:sp>
      <p:cxnSp>
        <p:nvCxnSpPr>
          <p:cNvPr id="5" name="Straight Arrow Connector 4"/>
          <p:cNvCxnSpPr/>
          <p:nvPr/>
        </p:nvCxnSpPr>
        <p:spPr>
          <a:xfrm flipH="1">
            <a:off x="1784337" y="4751149"/>
            <a:ext cx="94554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600201" y="3608149"/>
            <a:ext cx="12645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2289763" y="4065349"/>
            <a:ext cx="574938"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06980" y="4566483"/>
            <a:ext cx="1706493" cy="646331"/>
          </a:xfrm>
          <a:prstGeom prst="rect">
            <a:avLst/>
          </a:prstGeom>
          <a:noFill/>
        </p:spPr>
        <p:txBody>
          <a:bodyPr wrap="none" rtlCol="0">
            <a:spAutoFit/>
          </a:bodyPr>
          <a:lstStyle/>
          <a:p>
            <a:r>
              <a:rPr lang="en-US" dirty="0" smtClean="0"/>
              <a:t>1 hp, 1725 rpm</a:t>
            </a:r>
          </a:p>
          <a:p>
            <a:r>
              <a:rPr lang="en-US" dirty="0" smtClean="0"/>
              <a:t> SPD Pump</a:t>
            </a:r>
            <a:endParaRPr lang="en-US" dirty="0"/>
          </a:p>
        </p:txBody>
      </p:sp>
      <p:sp>
        <p:nvSpPr>
          <p:cNvPr id="9" name="TextBox 8"/>
          <p:cNvSpPr txBox="1"/>
          <p:nvPr/>
        </p:nvSpPr>
        <p:spPr>
          <a:xfrm>
            <a:off x="2888895" y="3912949"/>
            <a:ext cx="877163" cy="369332"/>
          </a:xfrm>
          <a:prstGeom prst="rect">
            <a:avLst/>
          </a:prstGeom>
          <a:noFill/>
        </p:spPr>
        <p:txBody>
          <a:bodyPr wrap="none" rtlCol="0">
            <a:spAutoFit/>
          </a:bodyPr>
          <a:lstStyle/>
          <a:p>
            <a:r>
              <a:rPr lang="en-US" dirty="0" smtClean="0"/>
              <a:t>4” inlet</a:t>
            </a:r>
            <a:endParaRPr lang="en-US" dirty="0"/>
          </a:p>
        </p:txBody>
      </p:sp>
      <p:sp>
        <p:nvSpPr>
          <p:cNvPr id="11" name="TextBox 10"/>
          <p:cNvSpPr txBox="1"/>
          <p:nvPr/>
        </p:nvSpPr>
        <p:spPr>
          <a:xfrm>
            <a:off x="2919738" y="3423483"/>
            <a:ext cx="1774845" cy="369332"/>
          </a:xfrm>
          <a:prstGeom prst="rect">
            <a:avLst/>
          </a:prstGeom>
          <a:noFill/>
        </p:spPr>
        <p:txBody>
          <a:bodyPr wrap="none" rtlCol="0">
            <a:spAutoFit/>
          </a:bodyPr>
          <a:lstStyle/>
          <a:p>
            <a:r>
              <a:rPr lang="en-US" dirty="0" smtClean="0"/>
              <a:t>1.25” discharge</a:t>
            </a:r>
            <a:endParaRPr lang="en-US" dirty="0"/>
          </a:p>
        </p:txBody>
      </p:sp>
      <p:cxnSp>
        <p:nvCxnSpPr>
          <p:cNvPr id="12" name="Straight Arrow Connector 11"/>
          <p:cNvCxnSpPr/>
          <p:nvPr/>
        </p:nvCxnSpPr>
        <p:spPr>
          <a:xfrm flipH="1">
            <a:off x="2276521" y="2040215"/>
            <a:ext cx="643217"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88895" y="1823283"/>
            <a:ext cx="1249060" cy="369332"/>
          </a:xfrm>
          <a:prstGeom prst="rect">
            <a:avLst/>
          </a:prstGeom>
          <a:noFill/>
        </p:spPr>
        <p:txBody>
          <a:bodyPr wrap="none" rtlCol="0">
            <a:spAutoFit/>
          </a:bodyPr>
          <a:lstStyle/>
          <a:p>
            <a:r>
              <a:rPr lang="en-US" dirty="0" smtClean="0"/>
              <a:t>Grade line</a:t>
            </a:r>
            <a:endParaRPr lang="en-US" dirty="0"/>
          </a:p>
        </p:txBody>
      </p:sp>
      <p:pic>
        <p:nvPicPr>
          <p:cNvPr id="3074" name="Picture 2" descr="F:\My Documents\My Pictures\eone logo\EONE Sewer Systems logo.jpg"/>
          <p:cNvPicPr>
            <a:picLocks noChangeAspect="1" noChangeArrowheads="1"/>
          </p:cNvPicPr>
          <p:nvPr/>
        </p:nvPicPr>
        <p:blipFill>
          <a:blip r:embed="rId3" cstate="email"/>
          <a:srcRect/>
          <a:stretch>
            <a:fillRect/>
          </a:stretch>
        </p:blipFill>
        <p:spPr bwMode="auto">
          <a:xfrm>
            <a:off x="228600" y="228600"/>
            <a:ext cx="1828800" cy="755650"/>
          </a:xfrm>
          <a:prstGeom prst="rect">
            <a:avLst/>
          </a:prstGeom>
          <a:noFill/>
        </p:spPr>
      </p:pic>
    </p:spTree>
    <p:extLst>
      <p:ext uri="{BB962C8B-B14F-4D97-AF65-F5344CB8AC3E}">
        <p14:creationId xmlns:p14="http://schemas.microsoft.com/office/powerpoint/2010/main" val="176513896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8" presetClass="emph" presetSubtype="0" fill="hold" nodeType="withEffect">
                                  <p:stCondLst>
                                    <p:cond delay="0"/>
                                  </p:stCondLst>
                                  <p:childTnLst>
                                    <p:animRot by="21600000">
                                      <p:cBhvr>
                                        <p:cTn id="11" dur="500" fill="hold"/>
                                        <p:tgtEl>
                                          <p:spTgt spid="18"/>
                                        </p:tgtEl>
                                        <p:attrNameLst>
                                          <p:attrName>r</p:attrName>
                                        </p:attrNameLst>
                                      </p:cBhvr>
                                    </p:animRot>
                                  </p:childTnLst>
                                </p:cTn>
                              </p:par>
                              <p:par>
                                <p:cTn id="12" presetID="53" presetClass="entr" presetSubtype="0" fill="hold" grpId="0"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p:cTn id="19"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0">
                                            <p:txEl>
                                              <p:pRg st="1" end="1"/>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p:cTn id="2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10">
                                            <p:txEl>
                                              <p:pRg st="2" end="2"/>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 calcmode="lin" valueType="num">
                                      <p:cBhvr>
                                        <p:cTn id="29"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10">
                                            <p:txEl>
                                              <p:pRg st="3" end="3"/>
                                            </p:txEl>
                                          </p:spTgt>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 calcmode="lin" valueType="num">
                                      <p:cBhvr>
                                        <p:cTn id="34"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10">
                                            <p:txEl>
                                              <p:pRg st="4" end="4"/>
                                            </p:txEl>
                                          </p:spTgt>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 calcmode="lin" valueType="num">
                                      <p:cBhvr>
                                        <p:cTn id="39"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1" dur="500"/>
                                        <p:tgtEl>
                                          <p:spTgt spid="1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1+#ppt_w/2"/>
                                          </p:val>
                                        </p:tav>
                                        <p:tav tm="100000">
                                          <p:val>
                                            <p:strVal val="#ppt_x"/>
                                          </p:val>
                                        </p:tav>
                                      </p:tavLst>
                                    </p:anim>
                                    <p:anim calcmode="lin" valueType="num">
                                      <p:cBhvr additive="base">
                                        <p:cTn id="47" dur="500" fill="hold"/>
                                        <p:tgtEl>
                                          <p:spTgt spid="13"/>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righ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500" fill="hold"/>
                                        <p:tgtEl>
                                          <p:spTgt spid="11"/>
                                        </p:tgtEl>
                                        <p:attrNameLst>
                                          <p:attrName>ppt_x</p:attrName>
                                        </p:attrNameLst>
                                      </p:cBhvr>
                                      <p:tavLst>
                                        <p:tav tm="0">
                                          <p:val>
                                            <p:strVal val="1+#ppt_w/2"/>
                                          </p:val>
                                        </p:tav>
                                        <p:tav tm="100000">
                                          <p:val>
                                            <p:strVal val="#ppt_x"/>
                                          </p:val>
                                        </p:tav>
                                      </p:tavLst>
                                    </p:anim>
                                    <p:anim calcmode="lin" valueType="num">
                                      <p:cBhvr additive="base">
                                        <p:cTn id="57" dur="500" fill="hold"/>
                                        <p:tgtEl>
                                          <p:spTgt spid="11"/>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22" presetClass="entr" presetSubtype="2"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righ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additive="base">
                                        <p:cTn id="66" dur="500" fill="hold"/>
                                        <p:tgtEl>
                                          <p:spTgt spid="9"/>
                                        </p:tgtEl>
                                        <p:attrNameLst>
                                          <p:attrName>ppt_x</p:attrName>
                                        </p:attrNameLst>
                                      </p:cBhvr>
                                      <p:tavLst>
                                        <p:tav tm="0">
                                          <p:val>
                                            <p:strVal val="1+#ppt_w/2"/>
                                          </p:val>
                                        </p:tav>
                                        <p:tav tm="100000">
                                          <p:val>
                                            <p:strVal val="#ppt_x"/>
                                          </p:val>
                                        </p:tav>
                                      </p:tavLst>
                                    </p:anim>
                                    <p:anim calcmode="lin" valueType="num">
                                      <p:cBhvr additive="base">
                                        <p:cTn id="67" dur="500" fill="hold"/>
                                        <p:tgtEl>
                                          <p:spTgt spid="9"/>
                                        </p:tgtEl>
                                        <p:attrNameLst>
                                          <p:attrName>ppt_y</p:attrName>
                                        </p:attrNameLst>
                                      </p:cBhvr>
                                      <p:tavLst>
                                        <p:tav tm="0">
                                          <p:val>
                                            <p:strVal val="#ppt_y"/>
                                          </p:val>
                                        </p:tav>
                                        <p:tav tm="100000">
                                          <p:val>
                                            <p:strVal val="#ppt_y"/>
                                          </p:val>
                                        </p:tav>
                                      </p:tavLst>
                                    </p:anim>
                                  </p:childTnLst>
                                </p:cTn>
                              </p:par>
                            </p:childTnLst>
                          </p:cTn>
                        </p:par>
                        <p:par>
                          <p:cTn id="68" fill="hold">
                            <p:stCondLst>
                              <p:cond delay="500"/>
                            </p:stCondLst>
                            <p:childTnLst>
                              <p:par>
                                <p:cTn id="69" presetID="22" presetClass="entr" presetSubtype="2"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right)">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additive="base">
                                        <p:cTn id="76" dur="500" fill="hold"/>
                                        <p:tgtEl>
                                          <p:spTgt spid="8"/>
                                        </p:tgtEl>
                                        <p:attrNameLst>
                                          <p:attrName>ppt_x</p:attrName>
                                        </p:attrNameLst>
                                      </p:cBhvr>
                                      <p:tavLst>
                                        <p:tav tm="0">
                                          <p:val>
                                            <p:strVal val="1+#ppt_w/2"/>
                                          </p:val>
                                        </p:tav>
                                        <p:tav tm="100000">
                                          <p:val>
                                            <p:strVal val="#ppt_x"/>
                                          </p:val>
                                        </p:tav>
                                      </p:tavLst>
                                    </p:anim>
                                    <p:anim calcmode="lin" valueType="num">
                                      <p:cBhvr additive="base">
                                        <p:cTn id="77" dur="500" fill="hold"/>
                                        <p:tgtEl>
                                          <p:spTgt spid="8"/>
                                        </p:tgtEl>
                                        <p:attrNameLst>
                                          <p:attrName>ppt_y</p:attrName>
                                        </p:attrNameLst>
                                      </p:cBhvr>
                                      <p:tavLst>
                                        <p:tav tm="0">
                                          <p:val>
                                            <p:strVal val="#ppt_y"/>
                                          </p:val>
                                        </p:tav>
                                        <p:tav tm="100000">
                                          <p:val>
                                            <p:strVal val="#ppt_y"/>
                                          </p:val>
                                        </p:tav>
                                      </p:tavLst>
                                    </p:anim>
                                  </p:childTnLst>
                                </p:cTn>
                              </p:par>
                            </p:childTnLst>
                          </p:cTn>
                        </p:par>
                        <p:par>
                          <p:cTn id="78" fill="hold">
                            <p:stCondLst>
                              <p:cond delay="500"/>
                            </p:stCondLst>
                            <p:childTnLst>
                              <p:par>
                                <p:cTn id="79" presetID="22" presetClass="entr" presetSubtype="2"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right)">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p:bldP spid="9" grpId="0"/>
      <p:bldP spid="11"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Content Placeholder 8" descr="Sentry  Panels 10-06 copy.gif"/>
          <p:cNvPicPr>
            <a:picLocks noGrp="1" noChangeAspect="1"/>
          </p:cNvPicPr>
          <p:nvPr>
            <p:ph sz="half" idx="1"/>
          </p:nvPr>
        </p:nvPicPr>
        <p:blipFill>
          <a:blip r:embed="rId3" cstate="email"/>
          <a:stretch>
            <a:fillRect/>
          </a:stretch>
        </p:blipFill>
        <p:spPr>
          <a:xfrm>
            <a:off x="533400" y="2057400"/>
            <a:ext cx="3441291" cy="2286000"/>
          </a:xfrm>
          <a:effectLst>
            <a:outerShdw blurRad="50800" dist="38100" dir="2700000" algn="tl" rotWithShape="0">
              <a:prstClr val="black">
                <a:alpha val="40000"/>
              </a:prstClr>
            </a:outerShdw>
          </a:effectLst>
        </p:spPr>
      </p:pic>
      <p:sp>
        <p:nvSpPr>
          <p:cNvPr id="7" name="Title 1"/>
          <p:cNvSpPr txBox="1">
            <a:spLocks/>
          </p:cNvSpPr>
          <p:nvPr/>
        </p:nvSpPr>
        <p:spPr>
          <a:xfrm>
            <a:off x="301752" y="152400"/>
            <a:ext cx="8686800" cy="841248"/>
          </a:xfrm>
          <a:prstGeom prst="rect">
            <a:avLst/>
          </a:prstGeom>
        </p:spPr>
        <p:txBody>
          <a:bodyPr vert="horz" anchor="ctr">
            <a:normAutofit fontScale="90000" lnSpcReduction="100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Overview</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5" name="Content Placeholder 14"/>
          <p:cNvSpPr>
            <a:spLocks noGrp="1"/>
          </p:cNvSpPr>
          <p:nvPr>
            <p:ph sz="half" idx="2"/>
          </p:nvPr>
        </p:nvSpPr>
        <p:spPr>
          <a:xfrm>
            <a:off x="4267200" y="1676400"/>
            <a:ext cx="4648200" cy="3810000"/>
          </a:xfrm>
        </p:spPr>
        <p:txBody>
          <a:bodyPr>
            <a:normAutofit fontScale="85000" lnSpcReduction="20000"/>
          </a:bodyPr>
          <a:lstStyle/>
          <a:p>
            <a:pPr marL="342900" lvl="1" indent="-342900">
              <a:buFont typeface="Wingdings" pitchFamily="2" charset="2"/>
              <a:buChar char="Ø"/>
            </a:pPr>
            <a:r>
              <a:rPr lang="en-US" dirty="0" smtClean="0"/>
              <a:t>Simplex and Duplex Panels</a:t>
            </a:r>
          </a:p>
          <a:p>
            <a:pPr marL="342900" lvl="1" indent="-342900">
              <a:buFont typeface="Wingdings" pitchFamily="2" charset="2"/>
              <a:buChar char="Ø"/>
            </a:pPr>
            <a:r>
              <a:rPr lang="en-US" dirty="0" smtClean="0"/>
              <a:t>Audible Alarm (Buzzer)</a:t>
            </a:r>
          </a:p>
          <a:p>
            <a:pPr marL="342900" lvl="1" indent="-342900">
              <a:buFont typeface="Wingdings" pitchFamily="2" charset="2"/>
              <a:buChar char="Ø"/>
            </a:pPr>
            <a:r>
              <a:rPr lang="en-US" dirty="0" smtClean="0"/>
              <a:t>Audible Alarm Silence Switch</a:t>
            </a:r>
          </a:p>
          <a:p>
            <a:pPr marL="342900" lvl="1" indent="-342900">
              <a:buFont typeface="Wingdings" pitchFamily="2" charset="2"/>
              <a:buChar char="Ø"/>
            </a:pPr>
            <a:r>
              <a:rPr lang="en-US" dirty="0" smtClean="0"/>
              <a:t>Visual Alarm (Red Light)</a:t>
            </a:r>
          </a:p>
          <a:p>
            <a:pPr marL="342900" lvl="1" indent="-342900">
              <a:buFont typeface="Wingdings" pitchFamily="2" charset="2"/>
              <a:buChar char="Ø"/>
            </a:pPr>
            <a:r>
              <a:rPr lang="en-US" dirty="0" smtClean="0"/>
              <a:t>Redundant Run (In Alarm)</a:t>
            </a:r>
          </a:p>
          <a:p>
            <a:pPr marL="342900" lvl="1" indent="-342900">
              <a:buFont typeface="Wingdings" pitchFamily="2" charset="2"/>
              <a:buChar char="Ø"/>
            </a:pPr>
            <a:r>
              <a:rPr lang="en-US" dirty="0" smtClean="0"/>
              <a:t>Remote Sentry Contacts (FRMA)</a:t>
            </a:r>
          </a:p>
          <a:p>
            <a:pPr marL="342900" lvl="1" indent="-342900">
              <a:buFont typeface="Wingdings" pitchFamily="2" charset="2"/>
              <a:buChar char="Ø"/>
            </a:pPr>
            <a:endParaRPr lang="en-US" dirty="0" smtClean="0"/>
          </a:p>
          <a:p>
            <a:pPr marL="342900" lvl="1" indent="-342900">
              <a:buFont typeface="Wingdings" pitchFamily="2" charset="2"/>
              <a:buChar char="Ø"/>
            </a:pPr>
            <a:r>
              <a:rPr lang="en-US" dirty="0" smtClean="0"/>
              <a:t>Options:</a:t>
            </a:r>
          </a:p>
          <a:p>
            <a:pPr marL="742950" lvl="2" indent="-342900">
              <a:buFont typeface="Wingdings" pitchFamily="2" charset="2"/>
              <a:buChar char="Ø"/>
            </a:pPr>
            <a:r>
              <a:rPr lang="en-US" dirty="0"/>
              <a:t>Emergency Generator Capabilities</a:t>
            </a:r>
          </a:p>
          <a:p>
            <a:pPr marL="742950" lvl="2" indent="-342900">
              <a:buFont typeface="Wingdings" pitchFamily="2" charset="2"/>
              <a:buChar char="Ø"/>
            </a:pPr>
            <a:r>
              <a:rPr lang="en-US" dirty="0" smtClean="0"/>
              <a:t>Remote Sentry Batter Powered Alarm</a:t>
            </a:r>
          </a:p>
          <a:p>
            <a:pPr marL="742950" lvl="2" indent="-342900">
              <a:buFont typeface="Wingdings" pitchFamily="2" charset="2"/>
              <a:buChar char="Ø"/>
            </a:pPr>
            <a:r>
              <a:rPr lang="en-US" dirty="0" smtClean="0"/>
              <a:t>Protect and Protect Plus Panels</a:t>
            </a:r>
          </a:p>
          <a:p>
            <a:pPr marL="742950" lvl="2" indent="-342900">
              <a:buFont typeface="Wingdings" pitchFamily="2" charset="2"/>
              <a:buChar char="Ø"/>
            </a:pPr>
            <a:r>
              <a:rPr lang="en-US" dirty="0" smtClean="0"/>
              <a:t>Sentry Advisor Remote Monitoring</a:t>
            </a:r>
          </a:p>
          <a:p>
            <a:pPr marL="342900" lvl="1" indent="-342900">
              <a:buFont typeface="Wingdings" pitchFamily="2" charset="2"/>
              <a:buChar char="Ø"/>
            </a:pPr>
            <a:endParaRPr lang="en-US" dirty="0" smtClean="0"/>
          </a:p>
          <a:p>
            <a:pPr>
              <a:buFont typeface="Wingdings" pitchFamily="2" charset="2"/>
              <a:buChar char="Ø"/>
            </a:pPr>
            <a:endParaRPr lang="en-US" dirty="0"/>
          </a:p>
        </p:txBody>
      </p:sp>
      <p:sp>
        <p:nvSpPr>
          <p:cNvPr id="8" name="Content Placeholder 2"/>
          <p:cNvSpPr txBox="1">
            <a:spLocks/>
          </p:cNvSpPr>
          <p:nvPr/>
        </p:nvSpPr>
        <p:spPr>
          <a:xfrm>
            <a:off x="115824" y="5715000"/>
            <a:ext cx="8759952" cy="609600"/>
          </a:xfrm>
          <a:prstGeom prst="rect">
            <a:avLst/>
          </a:prstGeom>
        </p:spPr>
        <p:txBody>
          <a:bodyPr vert="horz">
            <a:normAutofit fontScale="70000" lnSpcReduction="20000"/>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Environment One offers a wide variety of alarm panels with multiple options</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2" name="TextBox 1"/>
          <p:cNvSpPr txBox="1"/>
          <p:nvPr/>
        </p:nvSpPr>
        <p:spPr>
          <a:xfrm>
            <a:off x="457200" y="4648200"/>
            <a:ext cx="4038600" cy="369332"/>
          </a:xfrm>
          <a:prstGeom prst="rect">
            <a:avLst/>
          </a:prstGeom>
          <a:noFill/>
        </p:spPr>
        <p:txBody>
          <a:bodyPr wrap="square" rtlCol="0">
            <a:spAutoFit/>
          </a:bodyPr>
          <a:lstStyle/>
          <a:p>
            <a:r>
              <a:rPr lang="en-US" dirty="0" smtClean="0"/>
              <a:t>240-Volt, Single Phase power required.</a:t>
            </a:r>
            <a:endParaRPr lang="en-US" dirty="0"/>
          </a:p>
        </p:txBody>
      </p:sp>
    </p:spTree>
    <p:extLst>
      <p:ext uri="{BB962C8B-B14F-4D97-AF65-F5344CB8AC3E}">
        <p14:creationId xmlns:p14="http://schemas.microsoft.com/office/powerpoint/2010/main" val="96387398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1"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Title 1"/>
          <p:cNvSpPr txBox="1">
            <a:spLocks/>
          </p:cNvSpPr>
          <p:nvPr/>
        </p:nvSpPr>
        <p:spPr>
          <a:xfrm>
            <a:off x="301752" y="152400"/>
            <a:ext cx="8686800" cy="841248"/>
          </a:xfrm>
          <a:prstGeom prst="rect">
            <a:avLst/>
          </a:prstGeom>
        </p:spPr>
        <p:txBody>
          <a:bodyPr vert="horz" anchor="ctr">
            <a:normAutofit fontScale="90000" lnSpcReduction="10000"/>
          </a:bodyPr>
          <a:lstStyle/>
          <a:p>
            <a:pPr lvl="0" algn="r">
              <a:spcBef>
                <a:spcPct val="0"/>
              </a:spcBef>
              <a:defRPr/>
            </a:pPr>
            <a:r>
              <a:rPr lang="en-US" sz="3600" cap="all" dirty="0">
                <a:solidFill>
                  <a:schemeClr val="tx2"/>
                </a:solidFill>
                <a:effectLst>
                  <a:reflection blurRad="12700" stA="48000" endA="300" endPos="55000" dir="5400000" sy="-90000" algn="bl" rotWithShape="0"/>
                </a:effectLst>
              </a:rPr>
              <a:t>Overview</a:t>
            </a: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0" name="Content Placeholder 2"/>
          <p:cNvSpPr txBox="1">
            <a:spLocks/>
          </p:cNvSpPr>
          <p:nvPr/>
        </p:nvSpPr>
        <p:spPr>
          <a:xfrm>
            <a:off x="228600" y="5715000"/>
            <a:ext cx="8610600" cy="9144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Simplex</a:t>
            </a:r>
            <a:r>
              <a:rPr kumimoji="0" lang="en-US" sz="2800" b="0" i="0" u="none" strike="noStrike" kern="1200" cap="none" spc="0" normalizeH="0" noProof="0" dirty="0" smtClean="0">
                <a:ln>
                  <a:noFill/>
                </a:ln>
                <a:solidFill>
                  <a:schemeClr val="tx2"/>
                </a:solidFill>
                <a:effectLst/>
                <a:uLnTx/>
                <a:uFillTx/>
                <a:latin typeface="+mn-lt"/>
                <a:ea typeface="+mn-ea"/>
                <a:cs typeface="+mn-cs"/>
              </a:rPr>
              <a:t> Panel Standard Functions</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5" name="Content Placeholder 14"/>
          <p:cNvSpPr>
            <a:spLocks noGrp="1"/>
          </p:cNvSpPr>
          <p:nvPr>
            <p:ph sz="half" idx="2"/>
          </p:nvPr>
        </p:nvSpPr>
        <p:spPr>
          <a:xfrm>
            <a:off x="4267200" y="1676400"/>
            <a:ext cx="4648200" cy="3352800"/>
          </a:xfrm>
        </p:spPr>
        <p:txBody>
          <a:bodyPr>
            <a:normAutofit/>
          </a:bodyPr>
          <a:lstStyle/>
          <a:p>
            <a:pPr marL="342900" lvl="1" indent="-342900">
              <a:buFont typeface="Wingdings" pitchFamily="2" charset="2"/>
              <a:buChar char="Ø"/>
            </a:pPr>
            <a:r>
              <a:rPr lang="en-US" dirty="0" smtClean="0"/>
              <a:t>Manual Run Switch</a:t>
            </a:r>
          </a:p>
          <a:p>
            <a:pPr marL="342900" lvl="1" indent="-342900">
              <a:buFont typeface="Wingdings" pitchFamily="2" charset="2"/>
              <a:buChar char="Ø"/>
            </a:pPr>
            <a:r>
              <a:rPr lang="en-US" dirty="0" smtClean="0"/>
              <a:t>Circuit Breakers</a:t>
            </a:r>
          </a:p>
          <a:p>
            <a:pPr marL="342900" lvl="1" indent="-342900">
              <a:buFont typeface="Wingdings" pitchFamily="2" charset="2"/>
              <a:buChar char="Ø"/>
            </a:pPr>
            <a:r>
              <a:rPr lang="en-US" dirty="0" smtClean="0"/>
              <a:t>Audible Alarm (Buzzer)</a:t>
            </a:r>
          </a:p>
          <a:p>
            <a:pPr marL="342900" lvl="1" indent="-342900">
              <a:buFont typeface="Wingdings" pitchFamily="2" charset="2"/>
              <a:buChar char="Ø"/>
            </a:pPr>
            <a:r>
              <a:rPr lang="en-US" dirty="0" smtClean="0"/>
              <a:t>Audible Alarm Silence Switch</a:t>
            </a:r>
          </a:p>
          <a:p>
            <a:pPr marL="342900" lvl="1" indent="-342900">
              <a:buFont typeface="Wingdings" pitchFamily="2" charset="2"/>
              <a:buChar char="Ø"/>
            </a:pPr>
            <a:r>
              <a:rPr lang="en-US" dirty="0" smtClean="0"/>
              <a:t>Visual Alarm (Red Light)</a:t>
            </a:r>
          </a:p>
          <a:p>
            <a:pPr marL="342900" lvl="1" indent="-342900">
              <a:buFont typeface="Wingdings" pitchFamily="2" charset="2"/>
              <a:buChar char="Ø"/>
            </a:pPr>
            <a:r>
              <a:rPr lang="en-US" dirty="0" smtClean="0"/>
              <a:t>Redundant Run (In Alarm)</a:t>
            </a:r>
          </a:p>
          <a:p>
            <a:pPr marL="342900" lvl="1" indent="-342900">
              <a:buFont typeface="Wingdings" pitchFamily="2" charset="2"/>
              <a:buChar char="Ø"/>
            </a:pPr>
            <a:r>
              <a:rPr lang="en-US" b="1" u="sng" dirty="0" smtClean="0"/>
              <a:t>Remote Sentry Contacts (FRMA)</a:t>
            </a:r>
          </a:p>
          <a:p>
            <a:pPr marL="342900" lvl="1" indent="-342900">
              <a:buFont typeface="Wingdings" pitchFamily="2" charset="2"/>
              <a:buChar char="Ø"/>
            </a:pPr>
            <a:endParaRPr lang="en-US" dirty="0" smtClean="0"/>
          </a:p>
          <a:p>
            <a:pPr>
              <a:buFont typeface="Wingdings" pitchFamily="2" charset="2"/>
              <a:buChar char="Ø"/>
            </a:pPr>
            <a:endParaRPr lang="en-US" dirty="0"/>
          </a:p>
        </p:txBody>
      </p:sp>
      <p:pic>
        <p:nvPicPr>
          <p:cNvPr id="1026" name="Picture 2" descr="F:\My Documents\Certified Installation\Drawings, Etc\Shipshewana Panels\Shipshewana Panels 011.jpg"/>
          <p:cNvPicPr>
            <a:picLocks noChangeAspect="1" noChangeArrowheads="1"/>
          </p:cNvPicPr>
          <p:nvPr/>
        </p:nvPicPr>
        <p:blipFill>
          <a:blip r:embed="rId3" cstate="email"/>
          <a:srcRect/>
          <a:stretch>
            <a:fillRect/>
          </a:stretch>
        </p:blipFill>
        <p:spPr bwMode="auto">
          <a:xfrm>
            <a:off x="685800" y="1219200"/>
            <a:ext cx="3083529" cy="4191000"/>
          </a:xfrm>
          <a:prstGeom prst="rect">
            <a:avLst/>
          </a:prstGeom>
          <a:noFill/>
        </p:spPr>
      </p:pic>
    </p:spTree>
    <p:extLst>
      <p:ext uri="{BB962C8B-B14F-4D97-AF65-F5344CB8AC3E}">
        <p14:creationId xmlns:p14="http://schemas.microsoft.com/office/powerpoint/2010/main" val="4250362869"/>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 calcmode="lin" valueType="num">
                                      <p:cBhvr>
                                        <p:cTn id="17"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5">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 calcmode="lin" valueType="num">
                                      <p:cBhvr>
                                        <p:cTn id="22"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5">
                                            <p:txEl>
                                              <p:pRg st="2" end="2"/>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 calcmode="lin" valueType="num">
                                      <p:cBhvr>
                                        <p:cTn id="27"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5">
                                            <p:txEl>
                                              <p:pRg st="3" end="3"/>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 calcmode="lin" valueType="num">
                                      <p:cBhvr>
                                        <p:cTn id="32"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15">
                                            <p:txEl>
                                              <p:pRg st="4" end="4"/>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p:cTn id="37" dur="500" fill="hold"/>
                                        <p:tgtEl>
                                          <p:spTgt spid="1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5">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15">
                                            <p:txEl>
                                              <p:pRg st="5" end="5"/>
                                            </p:txEl>
                                          </p:spTgt>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 calcmode="lin" valueType="num">
                                      <p:cBhvr>
                                        <p:cTn id="42" dur="500" fill="hold"/>
                                        <p:tgtEl>
                                          <p:spTgt spid="15">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15">
                                            <p:txEl>
                                              <p:pRg st="6" end="6"/>
                                            </p:txEl>
                                          </p:spTgt>
                                        </p:tgtEl>
                                      </p:cBhvr>
                                    </p:animEffect>
                                  </p:childTnLst>
                                </p:cTn>
                              </p:par>
                              <p:par>
                                <p:cTn id="45" presetID="53"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0" fill="hold" grpId="0" nodeType="clickEffect">
                                  <p:stCondLst>
                                    <p:cond delay="0"/>
                                  </p:stCondLst>
                                  <p:childTnLst>
                                    <p:anim calcmode="lin" valueType="num">
                                      <p:cBhvr>
                                        <p:cTn id="53" dur="500"/>
                                        <p:tgtEl>
                                          <p:spTgt spid="10"/>
                                        </p:tgtEl>
                                        <p:attrNameLst>
                                          <p:attrName>ppt_w</p:attrName>
                                        </p:attrNameLst>
                                      </p:cBhvr>
                                      <p:tavLst>
                                        <p:tav tm="0">
                                          <p:val>
                                            <p:strVal val="ppt_w"/>
                                          </p:val>
                                        </p:tav>
                                        <p:tav tm="100000">
                                          <p:val>
                                            <p:fltVal val="0"/>
                                          </p:val>
                                        </p:tav>
                                      </p:tavLst>
                                    </p:anim>
                                    <p:anim calcmode="lin" valueType="num">
                                      <p:cBhvr>
                                        <p:cTn id="54" dur="500"/>
                                        <p:tgtEl>
                                          <p:spTgt spid="10"/>
                                        </p:tgtEl>
                                        <p:attrNameLst>
                                          <p:attrName>ppt_h</p:attrName>
                                        </p:attrNameLst>
                                      </p:cBhvr>
                                      <p:tavLst>
                                        <p:tav tm="0">
                                          <p:val>
                                            <p:strVal val="ppt_h"/>
                                          </p:val>
                                        </p:tav>
                                        <p:tav tm="100000">
                                          <p:val>
                                            <p:fltVal val="0"/>
                                          </p:val>
                                        </p:tav>
                                      </p:tavLst>
                                    </p:anim>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53" presetClass="exit" presetSubtype="0" fill="hold" grpId="1" nodeType="withEffect">
                                  <p:stCondLst>
                                    <p:cond delay="0"/>
                                  </p:stCondLst>
                                  <p:childTnLst>
                                    <p:anim calcmode="lin" valueType="num">
                                      <p:cBhvr>
                                        <p:cTn id="58" dur="500"/>
                                        <p:tgtEl>
                                          <p:spTgt spid="15">
                                            <p:txEl>
                                              <p:pRg st="0" end="0"/>
                                            </p:txEl>
                                          </p:spTgt>
                                        </p:tgtEl>
                                        <p:attrNameLst>
                                          <p:attrName>ppt_w</p:attrName>
                                        </p:attrNameLst>
                                      </p:cBhvr>
                                      <p:tavLst>
                                        <p:tav tm="0">
                                          <p:val>
                                            <p:strVal val="ppt_w"/>
                                          </p:val>
                                        </p:tav>
                                        <p:tav tm="100000">
                                          <p:val>
                                            <p:fltVal val="0"/>
                                          </p:val>
                                        </p:tav>
                                      </p:tavLst>
                                    </p:anim>
                                    <p:anim calcmode="lin" valueType="num">
                                      <p:cBhvr>
                                        <p:cTn id="59" dur="500"/>
                                        <p:tgtEl>
                                          <p:spTgt spid="15">
                                            <p:txEl>
                                              <p:pRg st="0" end="0"/>
                                            </p:txEl>
                                          </p:spTgt>
                                        </p:tgtEl>
                                        <p:attrNameLst>
                                          <p:attrName>ppt_h</p:attrName>
                                        </p:attrNameLst>
                                      </p:cBhvr>
                                      <p:tavLst>
                                        <p:tav tm="0">
                                          <p:val>
                                            <p:strVal val="ppt_h"/>
                                          </p:val>
                                        </p:tav>
                                        <p:tav tm="100000">
                                          <p:val>
                                            <p:fltVal val="0"/>
                                          </p:val>
                                        </p:tav>
                                      </p:tavLst>
                                    </p:anim>
                                    <p:animEffect transition="out" filter="fade">
                                      <p:cBhvr>
                                        <p:cTn id="60" dur="500"/>
                                        <p:tgtEl>
                                          <p:spTgt spid="15">
                                            <p:txEl>
                                              <p:pRg st="0" end="0"/>
                                            </p:txEl>
                                          </p:spTgt>
                                        </p:tgtEl>
                                      </p:cBhvr>
                                    </p:animEffect>
                                    <p:set>
                                      <p:cBhvr>
                                        <p:cTn id="61" dur="1" fill="hold">
                                          <p:stCondLst>
                                            <p:cond delay="499"/>
                                          </p:stCondLst>
                                        </p:cTn>
                                        <p:tgtEl>
                                          <p:spTgt spid="15">
                                            <p:txEl>
                                              <p:pRg st="0" end="0"/>
                                            </p:txEl>
                                          </p:spTgt>
                                        </p:tgtEl>
                                        <p:attrNameLst>
                                          <p:attrName>style.visibility</p:attrName>
                                        </p:attrNameLst>
                                      </p:cBhvr>
                                      <p:to>
                                        <p:strVal val="hidden"/>
                                      </p:to>
                                    </p:set>
                                  </p:childTnLst>
                                </p:cTn>
                              </p:par>
                              <p:par>
                                <p:cTn id="62" presetID="53" presetClass="exit" presetSubtype="0" fill="hold" grpId="1" nodeType="withEffect">
                                  <p:stCondLst>
                                    <p:cond delay="0"/>
                                  </p:stCondLst>
                                  <p:childTnLst>
                                    <p:anim calcmode="lin" valueType="num">
                                      <p:cBhvr>
                                        <p:cTn id="63" dur="500"/>
                                        <p:tgtEl>
                                          <p:spTgt spid="15">
                                            <p:txEl>
                                              <p:pRg st="1" end="1"/>
                                            </p:txEl>
                                          </p:spTgt>
                                        </p:tgtEl>
                                        <p:attrNameLst>
                                          <p:attrName>ppt_w</p:attrName>
                                        </p:attrNameLst>
                                      </p:cBhvr>
                                      <p:tavLst>
                                        <p:tav tm="0">
                                          <p:val>
                                            <p:strVal val="ppt_w"/>
                                          </p:val>
                                        </p:tav>
                                        <p:tav tm="100000">
                                          <p:val>
                                            <p:fltVal val="0"/>
                                          </p:val>
                                        </p:tav>
                                      </p:tavLst>
                                    </p:anim>
                                    <p:anim calcmode="lin" valueType="num">
                                      <p:cBhvr>
                                        <p:cTn id="64" dur="500"/>
                                        <p:tgtEl>
                                          <p:spTgt spid="15">
                                            <p:txEl>
                                              <p:pRg st="1" end="1"/>
                                            </p:txEl>
                                          </p:spTgt>
                                        </p:tgtEl>
                                        <p:attrNameLst>
                                          <p:attrName>ppt_h</p:attrName>
                                        </p:attrNameLst>
                                      </p:cBhvr>
                                      <p:tavLst>
                                        <p:tav tm="0">
                                          <p:val>
                                            <p:strVal val="ppt_h"/>
                                          </p:val>
                                        </p:tav>
                                        <p:tav tm="100000">
                                          <p:val>
                                            <p:fltVal val="0"/>
                                          </p:val>
                                        </p:tav>
                                      </p:tavLst>
                                    </p:anim>
                                    <p:animEffect transition="out" filter="fade">
                                      <p:cBhvr>
                                        <p:cTn id="65" dur="500"/>
                                        <p:tgtEl>
                                          <p:spTgt spid="15">
                                            <p:txEl>
                                              <p:pRg st="1" end="1"/>
                                            </p:txEl>
                                          </p:spTgt>
                                        </p:tgtEl>
                                      </p:cBhvr>
                                    </p:animEffect>
                                    <p:set>
                                      <p:cBhvr>
                                        <p:cTn id="66" dur="1" fill="hold">
                                          <p:stCondLst>
                                            <p:cond delay="499"/>
                                          </p:stCondLst>
                                        </p:cTn>
                                        <p:tgtEl>
                                          <p:spTgt spid="15">
                                            <p:txEl>
                                              <p:pRg st="1" end="1"/>
                                            </p:txEl>
                                          </p:spTgt>
                                        </p:tgtEl>
                                        <p:attrNameLst>
                                          <p:attrName>style.visibility</p:attrName>
                                        </p:attrNameLst>
                                      </p:cBhvr>
                                      <p:to>
                                        <p:strVal val="hidden"/>
                                      </p:to>
                                    </p:set>
                                  </p:childTnLst>
                                </p:cTn>
                              </p:par>
                              <p:par>
                                <p:cTn id="67" presetID="53" presetClass="exit" presetSubtype="0" fill="hold" grpId="1" nodeType="withEffect">
                                  <p:stCondLst>
                                    <p:cond delay="0"/>
                                  </p:stCondLst>
                                  <p:childTnLst>
                                    <p:anim calcmode="lin" valueType="num">
                                      <p:cBhvr>
                                        <p:cTn id="68" dur="500"/>
                                        <p:tgtEl>
                                          <p:spTgt spid="15">
                                            <p:txEl>
                                              <p:pRg st="2" end="2"/>
                                            </p:txEl>
                                          </p:spTgt>
                                        </p:tgtEl>
                                        <p:attrNameLst>
                                          <p:attrName>ppt_w</p:attrName>
                                        </p:attrNameLst>
                                      </p:cBhvr>
                                      <p:tavLst>
                                        <p:tav tm="0">
                                          <p:val>
                                            <p:strVal val="ppt_w"/>
                                          </p:val>
                                        </p:tav>
                                        <p:tav tm="100000">
                                          <p:val>
                                            <p:fltVal val="0"/>
                                          </p:val>
                                        </p:tav>
                                      </p:tavLst>
                                    </p:anim>
                                    <p:anim calcmode="lin" valueType="num">
                                      <p:cBhvr>
                                        <p:cTn id="69" dur="500"/>
                                        <p:tgtEl>
                                          <p:spTgt spid="15">
                                            <p:txEl>
                                              <p:pRg st="2" end="2"/>
                                            </p:txEl>
                                          </p:spTgt>
                                        </p:tgtEl>
                                        <p:attrNameLst>
                                          <p:attrName>ppt_h</p:attrName>
                                        </p:attrNameLst>
                                      </p:cBhvr>
                                      <p:tavLst>
                                        <p:tav tm="0">
                                          <p:val>
                                            <p:strVal val="ppt_h"/>
                                          </p:val>
                                        </p:tav>
                                        <p:tav tm="100000">
                                          <p:val>
                                            <p:fltVal val="0"/>
                                          </p:val>
                                        </p:tav>
                                      </p:tavLst>
                                    </p:anim>
                                    <p:animEffect transition="out" filter="fade">
                                      <p:cBhvr>
                                        <p:cTn id="70" dur="500"/>
                                        <p:tgtEl>
                                          <p:spTgt spid="15">
                                            <p:txEl>
                                              <p:pRg st="2" end="2"/>
                                            </p:txEl>
                                          </p:spTgt>
                                        </p:tgtEl>
                                      </p:cBhvr>
                                    </p:animEffect>
                                    <p:set>
                                      <p:cBhvr>
                                        <p:cTn id="71" dur="1" fill="hold">
                                          <p:stCondLst>
                                            <p:cond delay="499"/>
                                          </p:stCondLst>
                                        </p:cTn>
                                        <p:tgtEl>
                                          <p:spTgt spid="15">
                                            <p:txEl>
                                              <p:pRg st="2" end="2"/>
                                            </p:txEl>
                                          </p:spTgt>
                                        </p:tgtEl>
                                        <p:attrNameLst>
                                          <p:attrName>style.visibility</p:attrName>
                                        </p:attrNameLst>
                                      </p:cBhvr>
                                      <p:to>
                                        <p:strVal val="hidden"/>
                                      </p:to>
                                    </p:set>
                                  </p:childTnLst>
                                </p:cTn>
                              </p:par>
                              <p:par>
                                <p:cTn id="72" presetID="53" presetClass="exit" presetSubtype="0" fill="hold" grpId="1" nodeType="withEffect">
                                  <p:stCondLst>
                                    <p:cond delay="0"/>
                                  </p:stCondLst>
                                  <p:childTnLst>
                                    <p:anim calcmode="lin" valueType="num">
                                      <p:cBhvr>
                                        <p:cTn id="73" dur="500"/>
                                        <p:tgtEl>
                                          <p:spTgt spid="15">
                                            <p:txEl>
                                              <p:pRg st="3" end="3"/>
                                            </p:txEl>
                                          </p:spTgt>
                                        </p:tgtEl>
                                        <p:attrNameLst>
                                          <p:attrName>ppt_w</p:attrName>
                                        </p:attrNameLst>
                                      </p:cBhvr>
                                      <p:tavLst>
                                        <p:tav tm="0">
                                          <p:val>
                                            <p:strVal val="ppt_w"/>
                                          </p:val>
                                        </p:tav>
                                        <p:tav tm="100000">
                                          <p:val>
                                            <p:fltVal val="0"/>
                                          </p:val>
                                        </p:tav>
                                      </p:tavLst>
                                    </p:anim>
                                    <p:anim calcmode="lin" valueType="num">
                                      <p:cBhvr>
                                        <p:cTn id="74" dur="500"/>
                                        <p:tgtEl>
                                          <p:spTgt spid="15">
                                            <p:txEl>
                                              <p:pRg st="3" end="3"/>
                                            </p:txEl>
                                          </p:spTgt>
                                        </p:tgtEl>
                                        <p:attrNameLst>
                                          <p:attrName>ppt_h</p:attrName>
                                        </p:attrNameLst>
                                      </p:cBhvr>
                                      <p:tavLst>
                                        <p:tav tm="0">
                                          <p:val>
                                            <p:strVal val="ppt_h"/>
                                          </p:val>
                                        </p:tav>
                                        <p:tav tm="100000">
                                          <p:val>
                                            <p:fltVal val="0"/>
                                          </p:val>
                                        </p:tav>
                                      </p:tavLst>
                                    </p:anim>
                                    <p:animEffect transition="out" filter="fade">
                                      <p:cBhvr>
                                        <p:cTn id="75" dur="500"/>
                                        <p:tgtEl>
                                          <p:spTgt spid="15">
                                            <p:txEl>
                                              <p:pRg st="3" end="3"/>
                                            </p:txEl>
                                          </p:spTgt>
                                        </p:tgtEl>
                                      </p:cBhvr>
                                    </p:animEffect>
                                    <p:set>
                                      <p:cBhvr>
                                        <p:cTn id="76" dur="1" fill="hold">
                                          <p:stCondLst>
                                            <p:cond delay="499"/>
                                          </p:stCondLst>
                                        </p:cTn>
                                        <p:tgtEl>
                                          <p:spTgt spid="15">
                                            <p:txEl>
                                              <p:pRg st="3" end="3"/>
                                            </p:txEl>
                                          </p:spTgt>
                                        </p:tgtEl>
                                        <p:attrNameLst>
                                          <p:attrName>style.visibility</p:attrName>
                                        </p:attrNameLst>
                                      </p:cBhvr>
                                      <p:to>
                                        <p:strVal val="hidden"/>
                                      </p:to>
                                    </p:set>
                                  </p:childTnLst>
                                </p:cTn>
                              </p:par>
                              <p:par>
                                <p:cTn id="77" presetID="53" presetClass="exit" presetSubtype="0" fill="hold" grpId="1" nodeType="withEffect">
                                  <p:stCondLst>
                                    <p:cond delay="0"/>
                                  </p:stCondLst>
                                  <p:childTnLst>
                                    <p:anim calcmode="lin" valueType="num">
                                      <p:cBhvr>
                                        <p:cTn id="78" dur="500"/>
                                        <p:tgtEl>
                                          <p:spTgt spid="15">
                                            <p:txEl>
                                              <p:pRg st="4" end="4"/>
                                            </p:txEl>
                                          </p:spTgt>
                                        </p:tgtEl>
                                        <p:attrNameLst>
                                          <p:attrName>ppt_w</p:attrName>
                                        </p:attrNameLst>
                                      </p:cBhvr>
                                      <p:tavLst>
                                        <p:tav tm="0">
                                          <p:val>
                                            <p:strVal val="ppt_w"/>
                                          </p:val>
                                        </p:tav>
                                        <p:tav tm="100000">
                                          <p:val>
                                            <p:fltVal val="0"/>
                                          </p:val>
                                        </p:tav>
                                      </p:tavLst>
                                    </p:anim>
                                    <p:anim calcmode="lin" valueType="num">
                                      <p:cBhvr>
                                        <p:cTn id="79" dur="500"/>
                                        <p:tgtEl>
                                          <p:spTgt spid="15">
                                            <p:txEl>
                                              <p:pRg st="4" end="4"/>
                                            </p:txEl>
                                          </p:spTgt>
                                        </p:tgtEl>
                                        <p:attrNameLst>
                                          <p:attrName>ppt_h</p:attrName>
                                        </p:attrNameLst>
                                      </p:cBhvr>
                                      <p:tavLst>
                                        <p:tav tm="0">
                                          <p:val>
                                            <p:strVal val="ppt_h"/>
                                          </p:val>
                                        </p:tav>
                                        <p:tav tm="100000">
                                          <p:val>
                                            <p:fltVal val="0"/>
                                          </p:val>
                                        </p:tav>
                                      </p:tavLst>
                                    </p:anim>
                                    <p:animEffect transition="out" filter="fade">
                                      <p:cBhvr>
                                        <p:cTn id="80" dur="500"/>
                                        <p:tgtEl>
                                          <p:spTgt spid="15">
                                            <p:txEl>
                                              <p:pRg st="4" end="4"/>
                                            </p:txEl>
                                          </p:spTgt>
                                        </p:tgtEl>
                                      </p:cBhvr>
                                    </p:animEffect>
                                    <p:set>
                                      <p:cBhvr>
                                        <p:cTn id="81" dur="1" fill="hold">
                                          <p:stCondLst>
                                            <p:cond delay="499"/>
                                          </p:stCondLst>
                                        </p:cTn>
                                        <p:tgtEl>
                                          <p:spTgt spid="15">
                                            <p:txEl>
                                              <p:pRg st="4" end="4"/>
                                            </p:txEl>
                                          </p:spTgt>
                                        </p:tgtEl>
                                        <p:attrNameLst>
                                          <p:attrName>style.visibility</p:attrName>
                                        </p:attrNameLst>
                                      </p:cBhvr>
                                      <p:to>
                                        <p:strVal val="hidden"/>
                                      </p:to>
                                    </p:set>
                                  </p:childTnLst>
                                </p:cTn>
                              </p:par>
                              <p:par>
                                <p:cTn id="82" presetID="53" presetClass="exit" presetSubtype="0" fill="hold" grpId="1" nodeType="withEffect">
                                  <p:stCondLst>
                                    <p:cond delay="0"/>
                                  </p:stCondLst>
                                  <p:childTnLst>
                                    <p:anim calcmode="lin" valueType="num">
                                      <p:cBhvr>
                                        <p:cTn id="83" dur="500"/>
                                        <p:tgtEl>
                                          <p:spTgt spid="15">
                                            <p:txEl>
                                              <p:pRg st="5" end="5"/>
                                            </p:txEl>
                                          </p:spTgt>
                                        </p:tgtEl>
                                        <p:attrNameLst>
                                          <p:attrName>ppt_w</p:attrName>
                                        </p:attrNameLst>
                                      </p:cBhvr>
                                      <p:tavLst>
                                        <p:tav tm="0">
                                          <p:val>
                                            <p:strVal val="ppt_w"/>
                                          </p:val>
                                        </p:tav>
                                        <p:tav tm="100000">
                                          <p:val>
                                            <p:fltVal val="0"/>
                                          </p:val>
                                        </p:tav>
                                      </p:tavLst>
                                    </p:anim>
                                    <p:anim calcmode="lin" valueType="num">
                                      <p:cBhvr>
                                        <p:cTn id="84" dur="500"/>
                                        <p:tgtEl>
                                          <p:spTgt spid="15">
                                            <p:txEl>
                                              <p:pRg st="5" end="5"/>
                                            </p:txEl>
                                          </p:spTgt>
                                        </p:tgtEl>
                                        <p:attrNameLst>
                                          <p:attrName>ppt_h</p:attrName>
                                        </p:attrNameLst>
                                      </p:cBhvr>
                                      <p:tavLst>
                                        <p:tav tm="0">
                                          <p:val>
                                            <p:strVal val="ppt_h"/>
                                          </p:val>
                                        </p:tav>
                                        <p:tav tm="100000">
                                          <p:val>
                                            <p:fltVal val="0"/>
                                          </p:val>
                                        </p:tav>
                                      </p:tavLst>
                                    </p:anim>
                                    <p:animEffect transition="out" filter="fade">
                                      <p:cBhvr>
                                        <p:cTn id="85" dur="500"/>
                                        <p:tgtEl>
                                          <p:spTgt spid="15">
                                            <p:txEl>
                                              <p:pRg st="5" end="5"/>
                                            </p:txEl>
                                          </p:spTgt>
                                        </p:tgtEl>
                                      </p:cBhvr>
                                    </p:animEffect>
                                    <p:set>
                                      <p:cBhvr>
                                        <p:cTn id="86" dur="1" fill="hold">
                                          <p:stCondLst>
                                            <p:cond delay="499"/>
                                          </p:stCondLst>
                                        </p:cTn>
                                        <p:tgtEl>
                                          <p:spTgt spid="15">
                                            <p:txEl>
                                              <p:pRg st="5" end="5"/>
                                            </p:txEl>
                                          </p:spTgt>
                                        </p:tgtEl>
                                        <p:attrNameLst>
                                          <p:attrName>style.visibility</p:attrName>
                                        </p:attrNameLst>
                                      </p:cBhvr>
                                      <p:to>
                                        <p:strVal val="hidden"/>
                                      </p:to>
                                    </p:set>
                                  </p:childTnLst>
                                </p:cTn>
                              </p:par>
                              <p:par>
                                <p:cTn id="87" presetID="53" presetClass="exit" presetSubtype="0" fill="hold" grpId="1" nodeType="withEffect">
                                  <p:stCondLst>
                                    <p:cond delay="0"/>
                                  </p:stCondLst>
                                  <p:childTnLst>
                                    <p:anim calcmode="lin" valueType="num">
                                      <p:cBhvr>
                                        <p:cTn id="88" dur="500"/>
                                        <p:tgtEl>
                                          <p:spTgt spid="15">
                                            <p:txEl>
                                              <p:pRg st="6" end="6"/>
                                            </p:txEl>
                                          </p:spTgt>
                                        </p:tgtEl>
                                        <p:attrNameLst>
                                          <p:attrName>ppt_w</p:attrName>
                                        </p:attrNameLst>
                                      </p:cBhvr>
                                      <p:tavLst>
                                        <p:tav tm="0">
                                          <p:val>
                                            <p:strVal val="ppt_w"/>
                                          </p:val>
                                        </p:tav>
                                        <p:tav tm="100000">
                                          <p:val>
                                            <p:fltVal val="0"/>
                                          </p:val>
                                        </p:tav>
                                      </p:tavLst>
                                    </p:anim>
                                    <p:anim calcmode="lin" valueType="num">
                                      <p:cBhvr>
                                        <p:cTn id="89" dur="500"/>
                                        <p:tgtEl>
                                          <p:spTgt spid="15">
                                            <p:txEl>
                                              <p:pRg st="6" end="6"/>
                                            </p:txEl>
                                          </p:spTgt>
                                        </p:tgtEl>
                                        <p:attrNameLst>
                                          <p:attrName>ppt_h</p:attrName>
                                        </p:attrNameLst>
                                      </p:cBhvr>
                                      <p:tavLst>
                                        <p:tav tm="0">
                                          <p:val>
                                            <p:strVal val="ppt_h"/>
                                          </p:val>
                                        </p:tav>
                                        <p:tav tm="100000">
                                          <p:val>
                                            <p:fltVal val="0"/>
                                          </p:val>
                                        </p:tav>
                                      </p:tavLst>
                                    </p:anim>
                                    <p:animEffect transition="out" filter="fade">
                                      <p:cBhvr>
                                        <p:cTn id="90" dur="500"/>
                                        <p:tgtEl>
                                          <p:spTgt spid="15">
                                            <p:txEl>
                                              <p:pRg st="6" end="6"/>
                                            </p:txEl>
                                          </p:spTgt>
                                        </p:tgtEl>
                                      </p:cBhvr>
                                    </p:animEffect>
                                    <p:set>
                                      <p:cBhvr>
                                        <p:cTn id="91" dur="1" fill="hold">
                                          <p:stCondLst>
                                            <p:cond delay="499"/>
                                          </p:stCondLst>
                                        </p:cTn>
                                        <p:tgtEl>
                                          <p:spTgt spid="15">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build="p"/>
      <p:bldP spid="15" grpI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Title 1"/>
          <p:cNvSpPr txBox="1">
            <a:spLocks/>
          </p:cNvSpPr>
          <p:nvPr/>
        </p:nvSpPr>
        <p:spPr>
          <a:xfrm>
            <a:off x="301752" y="152400"/>
            <a:ext cx="8686800" cy="841248"/>
          </a:xfrm>
          <a:prstGeom prst="rect">
            <a:avLst/>
          </a:prstGeom>
        </p:spPr>
        <p:txBody>
          <a:bodyPr vert="horz" anchor="ctr">
            <a:normAutofit fontScale="90000" lnSpcReduction="10000"/>
          </a:bodyPr>
          <a:lstStyle/>
          <a:p>
            <a:pPr lvl="0" algn="r">
              <a:spcBef>
                <a:spcPct val="0"/>
              </a:spcBef>
              <a:defRPr/>
            </a:pPr>
            <a:r>
              <a:rPr lang="en-US" sz="3600" cap="all" dirty="0">
                <a:solidFill>
                  <a:schemeClr val="tx2"/>
                </a:solidFill>
                <a:effectLst>
                  <a:reflection blurRad="12700" stA="48000" endA="300" endPos="55000" dir="5400000" sy="-90000" algn="bl" rotWithShape="0"/>
                </a:effectLst>
              </a:rPr>
              <a:t>Overview</a:t>
            </a: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8" name="Content Placeholder 2"/>
          <p:cNvSpPr txBox="1">
            <a:spLocks/>
          </p:cNvSpPr>
          <p:nvPr/>
        </p:nvSpPr>
        <p:spPr>
          <a:xfrm>
            <a:off x="228600" y="6172200"/>
            <a:ext cx="8759952" cy="533400"/>
          </a:xfrm>
          <a:prstGeom prst="rect">
            <a:avLst/>
          </a:prstGeom>
        </p:spPr>
        <p:txBody>
          <a:bodyPr vert="horz">
            <a:normAutofit fontScale="70000" lnSpcReduction="20000"/>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Environment One offers a wide variety of alarm panels with multiple options</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1" name="Content Placeholder 2"/>
          <p:cNvSpPr txBox="1">
            <a:spLocks/>
          </p:cNvSpPr>
          <p:nvPr/>
        </p:nvSpPr>
        <p:spPr>
          <a:xfrm>
            <a:off x="457200" y="5562600"/>
            <a:ext cx="8305800" cy="6858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Simplex</a:t>
            </a:r>
            <a:r>
              <a:rPr kumimoji="0" lang="en-US" sz="2800" b="0" i="0" u="none" strike="noStrike" kern="1200" cap="none" spc="0" normalizeH="0" noProof="0" dirty="0" smtClean="0">
                <a:ln>
                  <a:noFill/>
                </a:ln>
                <a:solidFill>
                  <a:schemeClr val="tx2"/>
                </a:solidFill>
                <a:effectLst/>
                <a:uLnTx/>
                <a:uFillTx/>
                <a:latin typeface="+mn-lt"/>
                <a:ea typeface="+mn-ea"/>
                <a:cs typeface="+mn-cs"/>
              </a:rPr>
              <a:t> Panel Optional Functions</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2" name="Content Placeholder 12"/>
          <p:cNvSpPr txBox="1">
            <a:spLocks/>
          </p:cNvSpPr>
          <p:nvPr/>
        </p:nvSpPr>
        <p:spPr>
          <a:xfrm>
            <a:off x="4876800" y="1752600"/>
            <a:ext cx="4111752" cy="3505200"/>
          </a:xfrm>
          <a:prstGeom prst="rect">
            <a:avLst/>
          </a:prstGeom>
        </p:spPr>
        <p:txBody>
          <a:bodyPr vert="horz">
            <a:normAutofit/>
          </a:bodyPr>
          <a:lstStyle/>
          <a:p>
            <a:pPr marL="342900" indent="-342900">
              <a:spcBef>
                <a:spcPct val="20000"/>
              </a:spcBef>
              <a:buClr>
                <a:schemeClr val="accent1"/>
              </a:buClr>
              <a:buSzPct val="70000"/>
              <a:buFont typeface="Wingdings" pitchFamily="2" charset="2"/>
              <a:buChar char="Ø"/>
            </a:pPr>
            <a:r>
              <a:rPr lang="en-US" sz="2400" dirty="0" smtClean="0">
                <a:solidFill>
                  <a:schemeClr val="tx2"/>
                </a:solidFill>
              </a:rPr>
              <a:t>Dry Contacts</a:t>
            </a:r>
          </a:p>
          <a:p>
            <a:pPr marL="342900" indent="-342900">
              <a:spcBef>
                <a:spcPct val="20000"/>
              </a:spcBef>
              <a:buClr>
                <a:schemeClr val="accent1"/>
              </a:buClr>
              <a:buSzPct val="70000"/>
              <a:buFont typeface="Wingdings" pitchFamily="2" charset="2"/>
              <a:buChar char="Ø"/>
            </a:pPr>
            <a:r>
              <a:rPr lang="en-US" sz="2400" dirty="0" smtClean="0">
                <a:solidFill>
                  <a:schemeClr val="tx2"/>
                </a:solidFill>
              </a:rPr>
              <a:t>Powered Contacts</a:t>
            </a:r>
          </a:p>
          <a:p>
            <a:pPr marL="342900" lvl="1" indent="-342900">
              <a:spcBef>
                <a:spcPct val="20000"/>
              </a:spcBef>
              <a:buClr>
                <a:schemeClr val="accent1"/>
              </a:buClr>
              <a:buSzPct val="70000"/>
              <a:buFont typeface="Wingdings" pitchFamily="2" charset="2"/>
              <a:buChar char="Ø"/>
            </a:pPr>
            <a:r>
              <a:rPr lang="en-US" sz="2400" dirty="0" smtClean="0">
                <a:solidFill>
                  <a:schemeClr val="tx2"/>
                </a:solidFill>
              </a:rPr>
              <a:t>Hour Meters</a:t>
            </a:r>
          </a:p>
          <a:p>
            <a:pPr marL="342900" lvl="1" indent="-342900">
              <a:spcBef>
                <a:spcPct val="20000"/>
              </a:spcBef>
              <a:buClr>
                <a:schemeClr val="accent1"/>
              </a:buClr>
              <a:buSzPct val="70000"/>
              <a:buFont typeface="Wingdings" pitchFamily="2" charset="2"/>
              <a:buChar char="Ø"/>
            </a:pPr>
            <a:r>
              <a:rPr lang="en-US" sz="2400" b="1" dirty="0" smtClean="0">
                <a:solidFill>
                  <a:schemeClr val="tx2"/>
                </a:solidFill>
              </a:rPr>
              <a:t>Generator Receptacle with Auto Transfer Relay </a:t>
            </a:r>
            <a:r>
              <a:rPr lang="en-US" sz="1400" b="1" dirty="0" smtClean="0">
                <a:solidFill>
                  <a:schemeClr val="tx2"/>
                </a:solidFill>
              </a:rPr>
              <a:t>(shown)</a:t>
            </a:r>
          </a:p>
          <a:p>
            <a:pPr marL="342900" lvl="1" indent="-342900">
              <a:spcBef>
                <a:spcPct val="20000"/>
              </a:spcBef>
              <a:buClr>
                <a:schemeClr val="accent1"/>
              </a:buClr>
              <a:buSzPct val="70000"/>
              <a:buFont typeface="Wingdings" pitchFamily="2" charset="2"/>
              <a:buChar char="Ø"/>
            </a:pPr>
            <a:r>
              <a:rPr lang="en-US" sz="2400" dirty="0" smtClean="0">
                <a:solidFill>
                  <a:schemeClr val="tx2"/>
                </a:solidFill>
              </a:rPr>
              <a:t>Dead Front</a:t>
            </a:r>
          </a:p>
          <a:p>
            <a:pPr marL="342900" lvl="1" indent="-342900">
              <a:spcBef>
                <a:spcPct val="20000"/>
              </a:spcBef>
              <a:buClr>
                <a:schemeClr val="accent1"/>
              </a:buClr>
              <a:buSzPct val="70000"/>
              <a:buFont typeface="Wingdings" pitchFamily="2" charset="2"/>
              <a:buChar char="Ø"/>
            </a:pPr>
            <a:r>
              <a:rPr lang="en-US" sz="2400" dirty="0" smtClean="0">
                <a:solidFill>
                  <a:schemeClr val="tx2"/>
                </a:solidFill>
              </a:rPr>
              <a:t>GFCI Outlet</a:t>
            </a:r>
          </a:p>
          <a:p>
            <a:pPr marL="342900" lvl="1" indent="-342900">
              <a:spcBef>
                <a:spcPct val="20000"/>
              </a:spcBef>
              <a:buClr>
                <a:schemeClr val="accent1"/>
              </a:buClr>
              <a:buSzPct val="70000"/>
              <a:buFont typeface="Wingdings" pitchFamily="2" charset="2"/>
              <a:buChar char="Ø"/>
            </a:pPr>
            <a:r>
              <a:rPr lang="en-US" sz="2400" dirty="0" smtClean="0">
                <a:solidFill>
                  <a:schemeClr val="tx2"/>
                </a:solidFill>
              </a:rPr>
              <a:t>Main Service Disconnect</a:t>
            </a:r>
          </a:p>
          <a:p>
            <a:pPr marL="342900" lvl="1" indent="-342900">
              <a:spcBef>
                <a:spcPct val="20000"/>
              </a:spcBef>
              <a:buClr>
                <a:schemeClr val="accent1"/>
              </a:buClr>
              <a:buSzPct val="70000"/>
              <a:buFont typeface="Wingdings" pitchFamily="2" charset="2"/>
              <a:buChar char="Ø"/>
            </a:pPr>
            <a:endParaRPr lang="en-US" sz="2400" dirty="0" smtClean="0">
              <a:solidFill>
                <a:schemeClr val="tx2"/>
              </a:solidFill>
            </a:endParaRPr>
          </a:p>
          <a:p>
            <a:pPr marL="342900" indent="-342900">
              <a:spcBef>
                <a:spcPct val="20000"/>
              </a:spcBef>
              <a:buClr>
                <a:schemeClr val="accent1"/>
              </a:buClr>
              <a:buSzPct val="70000"/>
              <a:buFont typeface="Wingdings" pitchFamily="2" charset="2"/>
              <a:buChar char="Ø"/>
            </a:pPr>
            <a:endParaRPr lang="en-US" sz="2800" dirty="0" smtClean="0">
              <a:solidFill>
                <a:schemeClr val="tx2"/>
              </a:solidFill>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2050" name="Picture 2" descr="C:\Users\Henry\Dropbox\web page stuff\Simplex Gen Pa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87" y="1777525"/>
            <a:ext cx="4334157" cy="287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1"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Title 1"/>
          <p:cNvSpPr txBox="1">
            <a:spLocks/>
          </p:cNvSpPr>
          <p:nvPr/>
        </p:nvSpPr>
        <p:spPr>
          <a:xfrm>
            <a:off x="301752" y="76200"/>
            <a:ext cx="8686800" cy="1066800"/>
          </a:xfrm>
          <a:prstGeom prst="rect">
            <a:avLst/>
          </a:prstGeom>
        </p:spPr>
        <p:txBody>
          <a:bodyPr vert="horz" anchor="ctr">
            <a:normAutofit fontScale="97500"/>
          </a:bodyPr>
          <a:lstStyle/>
          <a:p>
            <a:pPr lvl="0" algn="r">
              <a:spcBef>
                <a:spcPct val="0"/>
              </a:spcBef>
              <a:defRPr/>
            </a:pPr>
            <a:r>
              <a:rPr lang="en-US" sz="2900" cap="all" dirty="0" smtClean="0">
                <a:solidFill>
                  <a:schemeClr val="tx2"/>
                </a:solidFill>
                <a:effectLst>
                  <a:reflection blurRad="12700" stA="48000" endA="300" endPos="55000" dir="5400000" sy="-90000" algn="bl" rotWithShape="0"/>
                </a:effectLst>
              </a:rPr>
              <a:t>Overview</a:t>
            </a:r>
            <a:endParaRPr lang="en-US" sz="3600" cap="all" dirty="0">
              <a:solidFill>
                <a:schemeClr val="tx2"/>
              </a:solidFill>
              <a:effectLst>
                <a:reflection blurRad="12700" stA="48000" endA="300" endPos="55000" dir="5400000" sy="-90000" algn="bl" rotWithShape="0"/>
              </a:effectLst>
            </a:endParaRPr>
          </a:p>
          <a:p>
            <a:pPr lvl="0" algn="r">
              <a:spcBef>
                <a:spcPct val="0"/>
              </a:spcBef>
              <a:defRPr/>
            </a:pP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1" name="Content Placeholder 2"/>
          <p:cNvSpPr txBox="1">
            <a:spLocks/>
          </p:cNvSpPr>
          <p:nvPr/>
        </p:nvSpPr>
        <p:spPr>
          <a:xfrm>
            <a:off x="457200" y="5562600"/>
            <a:ext cx="8305800" cy="6858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Simplex</a:t>
            </a:r>
            <a:r>
              <a:rPr kumimoji="0" lang="en-US" sz="2800" b="0" i="0" u="none" strike="noStrike" kern="1200" cap="none" spc="0" normalizeH="0" noProof="0" dirty="0" smtClean="0">
                <a:ln>
                  <a:noFill/>
                </a:ln>
                <a:solidFill>
                  <a:schemeClr val="tx2"/>
                </a:solidFill>
                <a:effectLst/>
                <a:uLnTx/>
                <a:uFillTx/>
                <a:latin typeface="+mn-lt"/>
                <a:ea typeface="+mn-ea"/>
                <a:cs typeface="+mn-cs"/>
              </a:rPr>
              <a:t> Protect and Protect Plus Panels</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2" name="Rectangle 1"/>
          <p:cNvSpPr/>
          <p:nvPr/>
        </p:nvSpPr>
        <p:spPr>
          <a:xfrm>
            <a:off x="4267200" y="1295399"/>
            <a:ext cx="4648200" cy="4401205"/>
          </a:xfrm>
          <a:prstGeom prst="rect">
            <a:avLst/>
          </a:prstGeom>
        </p:spPr>
        <p:txBody>
          <a:bodyPr wrap="square">
            <a:spAutoFit/>
          </a:bodyPr>
          <a:lstStyle/>
          <a:p>
            <a:pPr marL="342900" lvl="0" indent="-342900">
              <a:spcBef>
                <a:spcPct val="20000"/>
              </a:spcBef>
              <a:buClr>
                <a:schemeClr val="accent1"/>
              </a:buClr>
              <a:buSzPct val="70000"/>
              <a:buFont typeface="Wingdings" pitchFamily="2" charset="2"/>
              <a:buChar char="Ø"/>
              <a:defRPr/>
            </a:pPr>
            <a:r>
              <a:rPr lang="en-US" sz="1400" dirty="0">
                <a:solidFill>
                  <a:schemeClr val="tx2"/>
                </a:solidFill>
              </a:rPr>
              <a:t>Full Motor Protection</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Brown Out</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Closed Valve</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Run Dry</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Extended Run protection</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Frequent starts/stops</a:t>
            </a:r>
          </a:p>
          <a:p>
            <a:pPr marL="342900" lvl="0" indent="-342900">
              <a:spcBef>
                <a:spcPct val="20000"/>
              </a:spcBef>
              <a:buClr>
                <a:schemeClr val="accent1"/>
              </a:buClr>
              <a:buSzPct val="70000"/>
              <a:buFont typeface="Wingdings" pitchFamily="2" charset="2"/>
              <a:buChar char="Ø"/>
              <a:defRPr/>
            </a:pPr>
            <a:r>
              <a:rPr lang="en-US" sz="1400" dirty="0">
                <a:solidFill>
                  <a:schemeClr val="tx2"/>
                </a:solidFill>
              </a:rPr>
              <a:t>Complete station Monitoring</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Alarm and trouble conditions.</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Digital Display and programming</a:t>
            </a:r>
          </a:p>
          <a:p>
            <a:pPr marL="342900" lvl="0" indent="-342900">
              <a:spcBef>
                <a:spcPct val="20000"/>
              </a:spcBef>
              <a:buClr>
                <a:schemeClr val="accent1"/>
              </a:buClr>
              <a:buSzPct val="70000"/>
              <a:buFont typeface="Wingdings" pitchFamily="2" charset="2"/>
              <a:buChar char="Ø"/>
              <a:defRPr/>
            </a:pPr>
            <a:r>
              <a:rPr lang="en-US" sz="1400" dirty="0">
                <a:solidFill>
                  <a:schemeClr val="tx2"/>
                </a:solidFill>
              </a:rPr>
              <a:t>Remote access to live and historical operating conditions</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Cellular connection to secure website</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Pump Run Cycles</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Run Times</a:t>
            </a:r>
          </a:p>
          <a:p>
            <a:pPr marL="800100" lvl="1" indent="-342900">
              <a:spcBef>
                <a:spcPct val="20000"/>
              </a:spcBef>
              <a:buClr>
                <a:schemeClr val="accent1"/>
              </a:buClr>
              <a:buSzPct val="70000"/>
              <a:buFont typeface="Wingdings" pitchFamily="2" charset="2"/>
              <a:buChar char="Ø"/>
              <a:defRPr/>
            </a:pPr>
            <a:r>
              <a:rPr lang="en-US" sz="1400" dirty="0">
                <a:solidFill>
                  <a:schemeClr val="tx2"/>
                </a:solidFill>
              </a:rPr>
              <a:t>Alarm notifications</a:t>
            </a:r>
          </a:p>
          <a:p>
            <a:pPr marL="1257300" lvl="2" indent="-342900">
              <a:spcBef>
                <a:spcPct val="20000"/>
              </a:spcBef>
              <a:buClr>
                <a:schemeClr val="accent1"/>
              </a:buClr>
              <a:buSzPct val="70000"/>
              <a:buFont typeface="Wingdings" pitchFamily="2" charset="2"/>
              <a:buChar char="Ø"/>
              <a:defRPr/>
            </a:pPr>
            <a:r>
              <a:rPr lang="en-US" sz="1400" dirty="0">
                <a:solidFill>
                  <a:schemeClr val="tx2"/>
                </a:solidFill>
              </a:rPr>
              <a:t>Local light and buzzer</a:t>
            </a:r>
          </a:p>
          <a:p>
            <a:pPr marL="1257300" lvl="2" indent="-342900">
              <a:spcBef>
                <a:spcPct val="20000"/>
              </a:spcBef>
              <a:buClr>
                <a:schemeClr val="accent1"/>
              </a:buClr>
              <a:buSzPct val="70000"/>
              <a:buFont typeface="Wingdings" pitchFamily="2" charset="2"/>
              <a:buChar char="Ø"/>
              <a:defRPr/>
            </a:pPr>
            <a:r>
              <a:rPr lang="en-US" sz="1400" dirty="0">
                <a:solidFill>
                  <a:schemeClr val="tx2"/>
                </a:solidFill>
              </a:rPr>
              <a:t>Text, Phone, email, </a:t>
            </a:r>
          </a:p>
        </p:txBody>
      </p:sp>
      <p:pic>
        <p:nvPicPr>
          <p:cNvPr id="2050" name="Picture 2" descr="C:\Users\Henry\Documents\EONE\Installer Training Images\Protect User Inter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3516202" cy="398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9245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Title 1"/>
          <p:cNvSpPr txBox="1">
            <a:spLocks/>
          </p:cNvSpPr>
          <p:nvPr/>
        </p:nvSpPr>
        <p:spPr>
          <a:xfrm>
            <a:off x="301752" y="152400"/>
            <a:ext cx="8686800" cy="841248"/>
          </a:xfrm>
          <a:prstGeom prst="rect">
            <a:avLst/>
          </a:prstGeom>
        </p:spPr>
        <p:txBody>
          <a:bodyPr vert="horz" anchor="ctr">
            <a:normAutofit fontScale="90000" lnSpcReduction="10000"/>
          </a:bodyPr>
          <a:lstStyle/>
          <a:p>
            <a:pPr lvl="0" algn="r">
              <a:spcBef>
                <a:spcPct val="0"/>
              </a:spcBef>
              <a:defRPr/>
            </a:pPr>
            <a:r>
              <a:rPr lang="en-US" sz="3600" cap="all" dirty="0">
                <a:solidFill>
                  <a:schemeClr val="tx2"/>
                </a:solidFill>
                <a:effectLst>
                  <a:reflection blurRad="12700" stA="48000" endA="300" endPos="55000" dir="5400000" sy="-90000" algn="bl" rotWithShape="0"/>
                </a:effectLst>
              </a:rPr>
              <a:t>Overview</a:t>
            </a: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0" name="Content Placeholder 2"/>
          <p:cNvSpPr txBox="1">
            <a:spLocks/>
          </p:cNvSpPr>
          <p:nvPr/>
        </p:nvSpPr>
        <p:spPr>
          <a:xfrm>
            <a:off x="228600" y="5943600"/>
            <a:ext cx="8610600" cy="9144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1" name="Content Placeholder 2"/>
          <p:cNvSpPr txBox="1">
            <a:spLocks/>
          </p:cNvSpPr>
          <p:nvPr/>
        </p:nvSpPr>
        <p:spPr>
          <a:xfrm>
            <a:off x="152400" y="5943600"/>
            <a:ext cx="8610600" cy="9144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2800" b="0" i="0" u="none" strike="noStrike" kern="1200" cap="none" spc="0" normalizeH="0" baseline="0" noProof="0" dirty="0" smtClean="0">
                <a:ln>
                  <a:noFill/>
                </a:ln>
                <a:solidFill>
                  <a:schemeClr val="tx2"/>
                </a:solidFill>
                <a:effectLst/>
                <a:uLnTx/>
                <a:uFillTx/>
                <a:latin typeface="+mn-lt"/>
                <a:ea typeface="+mn-ea"/>
                <a:cs typeface="+mn-cs"/>
              </a:rPr>
              <a:t>T-260 Duplex</a:t>
            </a:r>
            <a:r>
              <a:rPr kumimoji="0" lang="en-US" sz="2800" b="0" i="0" u="none" strike="noStrike" kern="1200" cap="none" spc="0" normalizeH="0" noProof="0" dirty="0" smtClean="0">
                <a:ln>
                  <a:noFill/>
                </a:ln>
                <a:solidFill>
                  <a:schemeClr val="tx2"/>
                </a:solidFill>
                <a:effectLst/>
                <a:uLnTx/>
                <a:uFillTx/>
                <a:latin typeface="+mn-lt"/>
                <a:ea typeface="+mn-ea"/>
                <a:cs typeface="+mn-cs"/>
              </a:rPr>
              <a:t> Panel </a:t>
            </a:r>
            <a:r>
              <a:rPr lang="en-US" sz="2800" dirty="0" smtClean="0">
                <a:solidFill>
                  <a:schemeClr val="tx2"/>
                </a:solidFill>
              </a:rPr>
              <a:t>Standard Features</a:t>
            </a:r>
          </a:p>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kumimoji="0" lang="en-US" sz="1900" b="0" i="0" u="none" strike="noStrike" kern="1200" cap="none" spc="0" normalizeH="0" baseline="0" noProof="0" dirty="0" smtClean="0">
                <a:ln>
                  <a:noFill/>
                </a:ln>
                <a:solidFill>
                  <a:schemeClr val="tx2"/>
                </a:solidFill>
                <a:effectLst/>
                <a:uLnTx/>
                <a:uFillTx/>
                <a:latin typeface="+mn-lt"/>
                <a:ea typeface="+mn-ea"/>
                <a:cs typeface="+mn-cs"/>
              </a:rPr>
              <a:t>Time based alternating panel</a:t>
            </a:r>
            <a:endParaRPr kumimoji="0" lang="en-US" sz="1900" b="0" i="0" u="none" strike="noStrike" kern="1200" cap="none" spc="0" normalizeH="0" baseline="0" noProof="0" dirty="0">
              <a:ln>
                <a:noFill/>
              </a:ln>
              <a:solidFill>
                <a:schemeClr val="tx2"/>
              </a:solidFill>
              <a:effectLst/>
              <a:uLnTx/>
              <a:uFillTx/>
              <a:latin typeface="+mn-lt"/>
              <a:ea typeface="+mn-ea"/>
              <a:cs typeface="+mn-cs"/>
            </a:endParaRPr>
          </a:p>
        </p:txBody>
      </p:sp>
      <p:sp>
        <p:nvSpPr>
          <p:cNvPr id="13" name="Content Placeholder 12"/>
          <p:cNvSpPr>
            <a:spLocks noGrp="1"/>
          </p:cNvSpPr>
          <p:nvPr>
            <p:ph sz="half" idx="2"/>
          </p:nvPr>
        </p:nvSpPr>
        <p:spPr>
          <a:xfrm>
            <a:off x="4724400" y="1524000"/>
            <a:ext cx="4343400" cy="4191000"/>
          </a:xfrm>
        </p:spPr>
        <p:txBody>
          <a:bodyPr>
            <a:normAutofit/>
          </a:bodyPr>
          <a:lstStyle/>
          <a:p>
            <a:pPr marL="342900" lvl="1" indent="-342900">
              <a:buFont typeface="Wingdings" pitchFamily="2" charset="2"/>
              <a:buChar char="Ø"/>
            </a:pPr>
            <a:r>
              <a:rPr lang="en-US" dirty="0" smtClean="0"/>
              <a:t>Circuit Breakers</a:t>
            </a:r>
          </a:p>
          <a:p>
            <a:pPr marL="342900" lvl="1" indent="-342900">
              <a:buFont typeface="Wingdings" pitchFamily="2" charset="2"/>
              <a:buChar char="Ø"/>
            </a:pPr>
            <a:r>
              <a:rPr lang="en-US" dirty="0" smtClean="0"/>
              <a:t>Audible Alarm (Buzzer)</a:t>
            </a:r>
          </a:p>
          <a:p>
            <a:pPr marL="342900" lvl="1" indent="-342900">
              <a:buFont typeface="Wingdings" pitchFamily="2" charset="2"/>
              <a:buChar char="Ø"/>
            </a:pPr>
            <a:r>
              <a:rPr lang="en-US" dirty="0" smtClean="0"/>
              <a:t>Visual Alarm (Red Light)</a:t>
            </a:r>
          </a:p>
          <a:p>
            <a:pPr marL="342900" lvl="1" indent="-342900">
              <a:buFont typeface="Wingdings" pitchFamily="2" charset="2"/>
              <a:buChar char="Ø"/>
            </a:pPr>
            <a:r>
              <a:rPr lang="en-US" dirty="0" smtClean="0"/>
              <a:t>Audible Alarm Silence Switch</a:t>
            </a:r>
          </a:p>
          <a:p>
            <a:pPr marL="342900" lvl="1" indent="-342900">
              <a:buFont typeface="Wingdings" pitchFamily="2" charset="2"/>
              <a:buChar char="Ø"/>
            </a:pPr>
            <a:r>
              <a:rPr lang="en-US" dirty="0" smtClean="0"/>
              <a:t>Manual Run Switches</a:t>
            </a:r>
          </a:p>
          <a:p>
            <a:pPr marL="342900" lvl="1" indent="-342900">
              <a:buFont typeface="Wingdings" pitchFamily="2" charset="2"/>
              <a:buChar char="Ø"/>
            </a:pPr>
            <a:r>
              <a:rPr lang="en-US" dirty="0" smtClean="0"/>
              <a:t>Lead/Lag or Both Operation</a:t>
            </a:r>
          </a:p>
          <a:p>
            <a:pPr marL="342900" lvl="1" indent="-342900">
              <a:buFont typeface="Wingdings" pitchFamily="2" charset="2"/>
              <a:buChar char="Ø"/>
            </a:pPr>
            <a:r>
              <a:rPr lang="en-US" dirty="0" smtClean="0"/>
              <a:t>Lead/Lag, Run, &amp; Alarm Indicator LED’s</a:t>
            </a:r>
          </a:p>
          <a:p>
            <a:pPr marL="342900" lvl="1" indent="-342900">
              <a:buFont typeface="Wingdings" pitchFamily="2" charset="2"/>
              <a:buChar char="Ø"/>
            </a:pPr>
            <a:r>
              <a:rPr lang="en-US" dirty="0" smtClean="0"/>
              <a:t>Dry Contacts</a:t>
            </a:r>
          </a:p>
          <a:p>
            <a:pPr>
              <a:buFont typeface="Wingdings" pitchFamily="2" charset="2"/>
              <a:buChar char="Ø"/>
            </a:pPr>
            <a:endParaRPr lang="en-US" dirty="0" smtClean="0"/>
          </a:p>
        </p:txBody>
      </p:sp>
      <p:pic>
        <p:nvPicPr>
          <p:cNvPr id="2050" name="Picture 2" descr="F:\My Documents\Certified Installation\Drawings, Etc\Shipshewana Panels\Shipshewana Panels 016.jpg"/>
          <p:cNvPicPr>
            <a:picLocks noChangeAspect="1" noChangeArrowheads="1"/>
          </p:cNvPicPr>
          <p:nvPr/>
        </p:nvPicPr>
        <p:blipFill>
          <a:blip r:embed="rId3" cstate="email"/>
          <a:srcRect/>
          <a:stretch>
            <a:fillRect/>
          </a:stretch>
        </p:blipFill>
        <p:spPr bwMode="auto">
          <a:xfrm>
            <a:off x="609600" y="1295400"/>
            <a:ext cx="3352800" cy="4572000"/>
          </a:xfrm>
          <a:prstGeom prst="rect">
            <a:avLst/>
          </a:prstGeom>
          <a:noFill/>
        </p:spPr>
      </p:pic>
    </p:spTree>
    <p:extLst>
      <p:ext uri="{BB962C8B-B14F-4D97-AF65-F5344CB8AC3E}">
        <p14:creationId xmlns:p14="http://schemas.microsoft.com/office/powerpoint/2010/main" val="419337731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0" fill="hold" grpId="1"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 calcmode="lin" valueType="num">
                                      <p:cBhvr>
                                        <p:cTn id="22"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3">
                                            <p:txEl>
                                              <p:pRg st="1" end="1"/>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 calcmode="lin" valueType="num">
                                      <p:cBhvr>
                                        <p:cTn id="27"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13">
                                            <p:txEl>
                                              <p:pRg st="2" end="2"/>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 calcmode="lin" valueType="num">
                                      <p:cBhvr>
                                        <p:cTn id="32" dur="5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13">
                                            <p:txEl>
                                              <p:pRg st="3" end="3"/>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p:cTn id="37" dur="500" fill="hold"/>
                                        <p:tgtEl>
                                          <p:spTgt spid="1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13">
                                            <p:txEl>
                                              <p:pRg st="4" end="4"/>
                                            </p:txEl>
                                          </p:spTgt>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 calcmode="lin" valueType="num">
                                      <p:cBhvr>
                                        <p:cTn id="42" dur="500" fill="hold"/>
                                        <p:tgtEl>
                                          <p:spTgt spid="1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3">
                                            <p:txEl>
                                              <p:pRg st="5" end="5"/>
                                            </p:txEl>
                                          </p:spTgt>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 calcmode="lin" valueType="num">
                                      <p:cBhvr>
                                        <p:cTn id="47" dur="500" fill="hold"/>
                                        <p:tgtEl>
                                          <p:spTgt spid="13">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13">
                                            <p:txEl>
                                              <p:pRg st="6" end="6"/>
                                            </p:txEl>
                                          </p:spTgt>
                                        </p:tgtEl>
                                        <p:attrNameLst>
                                          <p:attrName>ppt_h</p:attrName>
                                        </p:attrNameLst>
                                      </p:cBhvr>
                                      <p:tavLst>
                                        <p:tav tm="0">
                                          <p:val>
                                            <p:fltVal val="0"/>
                                          </p:val>
                                        </p:tav>
                                        <p:tav tm="100000">
                                          <p:val>
                                            <p:strVal val="#ppt_h"/>
                                          </p:val>
                                        </p:tav>
                                      </p:tavLst>
                                    </p:anim>
                                    <p:animEffect transition="in" filter="fade">
                                      <p:cBhvr>
                                        <p:cTn id="49" dur="500"/>
                                        <p:tgtEl>
                                          <p:spTgt spid="13">
                                            <p:txEl>
                                              <p:pRg st="6" end="6"/>
                                            </p:txEl>
                                          </p:spTgt>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13">
                                            <p:txEl>
                                              <p:pRg st="7" end="7"/>
                                            </p:txEl>
                                          </p:spTgt>
                                        </p:tgtEl>
                                        <p:attrNameLst>
                                          <p:attrName>style.visibility</p:attrName>
                                        </p:attrNameLst>
                                      </p:cBhvr>
                                      <p:to>
                                        <p:strVal val="visible"/>
                                      </p:to>
                                    </p:set>
                                    <p:anim calcmode="lin" valueType="num">
                                      <p:cBhvr>
                                        <p:cTn id="52" dur="500" fill="hold"/>
                                        <p:tgtEl>
                                          <p:spTgt spid="13">
                                            <p:txEl>
                                              <p:pRg st="7" end="7"/>
                                            </p:txEl>
                                          </p:spTgt>
                                        </p:tgtEl>
                                        <p:attrNameLst>
                                          <p:attrName>ppt_w</p:attrName>
                                        </p:attrNameLst>
                                      </p:cBhvr>
                                      <p:tavLst>
                                        <p:tav tm="0">
                                          <p:val>
                                            <p:fltVal val="0"/>
                                          </p:val>
                                        </p:tav>
                                        <p:tav tm="100000">
                                          <p:val>
                                            <p:strVal val="#ppt_w"/>
                                          </p:val>
                                        </p:tav>
                                      </p:tavLst>
                                    </p:anim>
                                    <p:anim calcmode="lin" valueType="num">
                                      <p:cBhvr>
                                        <p:cTn id="53" dur="500" fill="hold"/>
                                        <p:tgtEl>
                                          <p:spTgt spid="13">
                                            <p:txEl>
                                              <p:pRg st="7" end="7"/>
                                            </p:txEl>
                                          </p:spTgt>
                                        </p:tgtEl>
                                        <p:attrNameLst>
                                          <p:attrName>ppt_h</p:attrName>
                                        </p:attrNameLst>
                                      </p:cBhvr>
                                      <p:tavLst>
                                        <p:tav tm="0">
                                          <p:val>
                                            <p:fltVal val="0"/>
                                          </p:val>
                                        </p:tav>
                                        <p:tav tm="100000">
                                          <p:val>
                                            <p:strVal val="#ppt_h"/>
                                          </p:val>
                                        </p:tav>
                                      </p:tavLst>
                                    </p:anim>
                                    <p:animEffect transition="in" filter="fade">
                                      <p:cBhvr>
                                        <p:cTn id="54" dur="500"/>
                                        <p:tgtEl>
                                          <p:spTgt spid="13">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0" fill="hold" grpId="1" nodeType="clickEffect">
                                  <p:stCondLst>
                                    <p:cond delay="0"/>
                                  </p:stCondLst>
                                  <p:childTnLst>
                                    <p:anim calcmode="lin" valueType="num">
                                      <p:cBhvr>
                                        <p:cTn id="58" dur="500"/>
                                        <p:tgtEl>
                                          <p:spTgt spid="13">
                                            <p:txEl>
                                              <p:pRg st="0" end="0"/>
                                            </p:txEl>
                                          </p:spTgt>
                                        </p:tgtEl>
                                        <p:attrNameLst>
                                          <p:attrName>ppt_w</p:attrName>
                                        </p:attrNameLst>
                                      </p:cBhvr>
                                      <p:tavLst>
                                        <p:tav tm="0">
                                          <p:val>
                                            <p:strVal val="ppt_w"/>
                                          </p:val>
                                        </p:tav>
                                        <p:tav tm="100000">
                                          <p:val>
                                            <p:fltVal val="0"/>
                                          </p:val>
                                        </p:tav>
                                      </p:tavLst>
                                    </p:anim>
                                    <p:anim calcmode="lin" valueType="num">
                                      <p:cBhvr>
                                        <p:cTn id="59" dur="500"/>
                                        <p:tgtEl>
                                          <p:spTgt spid="13">
                                            <p:txEl>
                                              <p:pRg st="0" end="0"/>
                                            </p:txEl>
                                          </p:spTgt>
                                        </p:tgtEl>
                                        <p:attrNameLst>
                                          <p:attrName>ppt_h</p:attrName>
                                        </p:attrNameLst>
                                      </p:cBhvr>
                                      <p:tavLst>
                                        <p:tav tm="0">
                                          <p:val>
                                            <p:strVal val="ppt_h"/>
                                          </p:val>
                                        </p:tav>
                                        <p:tav tm="100000">
                                          <p:val>
                                            <p:fltVal val="0"/>
                                          </p:val>
                                        </p:tav>
                                      </p:tavLst>
                                    </p:anim>
                                    <p:animEffect transition="out" filter="fade">
                                      <p:cBhvr>
                                        <p:cTn id="60" dur="500"/>
                                        <p:tgtEl>
                                          <p:spTgt spid="13">
                                            <p:txEl>
                                              <p:pRg st="0" end="0"/>
                                            </p:txEl>
                                          </p:spTgt>
                                        </p:tgtEl>
                                      </p:cBhvr>
                                    </p:animEffect>
                                    <p:set>
                                      <p:cBhvr>
                                        <p:cTn id="61" dur="1" fill="hold">
                                          <p:stCondLst>
                                            <p:cond delay="499"/>
                                          </p:stCondLst>
                                        </p:cTn>
                                        <p:tgtEl>
                                          <p:spTgt spid="13">
                                            <p:txEl>
                                              <p:pRg st="0" end="0"/>
                                            </p:txEl>
                                          </p:spTgt>
                                        </p:tgtEl>
                                        <p:attrNameLst>
                                          <p:attrName>style.visibility</p:attrName>
                                        </p:attrNameLst>
                                      </p:cBhvr>
                                      <p:to>
                                        <p:strVal val="hidden"/>
                                      </p:to>
                                    </p:set>
                                  </p:childTnLst>
                                </p:cTn>
                              </p:par>
                              <p:par>
                                <p:cTn id="62" presetID="53" presetClass="exit" presetSubtype="0" fill="hold" grpId="1" nodeType="withEffect">
                                  <p:stCondLst>
                                    <p:cond delay="0"/>
                                  </p:stCondLst>
                                  <p:childTnLst>
                                    <p:anim calcmode="lin" valueType="num">
                                      <p:cBhvr>
                                        <p:cTn id="63" dur="500"/>
                                        <p:tgtEl>
                                          <p:spTgt spid="13">
                                            <p:txEl>
                                              <p:pRg st="1" end="1"/>
                                            </p:txEl>
                                          </p:spTgt>
                                        </p:tgtEl>
                                        <p:attrNameLst>
                                          <p:attrName>ppt_w</p:attrName>
                                        </p:attrNameLst>
                                      </p:cBhvr>
                                      <p:tavLst>
                                        <p:tav tm="0">
                                          <p:val>
                                            <p:strVal val="ppt_w"/>
                                          </p:val>
                                        </p:tav>
                                        <p:tav tm="100000">
                                          <p:val>
                                            <p:fltVal val="0"/>
                                          </p:val>
                                        </p:tav>
                                      </p:tavLst>
                                    </p:anim>
                                    <p:anim calcmode="lin" valueType="num">
                                      <p:cBhvr>
                                        <p:cTn id="64" dur="500"/>
                                        <p:tgtEl>
                                          <p:spTgt spid="13">
                                            <p:txEl>
                                              <p:pRg st="1" end="1"/>
                                            </p:txEl>
                                          </p:spTgt>
                                        </p:tgtEl>
                                        <p:attrNameLst>
                                          <p:attrName>ppt_h</p:attrName>
                                        </p:attrNameLst>
                                      </p:cBhvr>
                                      <p:tavLst>
                                        <p:tav tm="0">
                                          <p:val>
                                            <p:strVal val="ppt_h"/>
                                          </p:val>
                                        </p:tav>
                                        <p:tav tm="100000">
                                          <p:val>
                                            <p:fltVal val="0"/>
                                          </p:val>
                                        </p:tav>
                                      </p:tavLst>
                                    </p:anim>
                                    <p:animEffect transition="out" filter="fade">
                                      <p:cBhvr>
                                        <p:cTn id="65" dur="500"/>
                                        <p:tgtEl>
                                          <p:spTgt spid="13">
                                            <p:txEl>
                                              <p:pRg st="1" end="1"/>
                                            </p:txEl>
                                          </p:spTgt>
                                        </p:tgtEl>
                                      </p:cBhvr>
                                    </p:animEffect>
                                    <p:set>
                                      <p:cBhvr>
                                        <p:cTn id="66" dur="1" fill="hold">
                                          <p:stCondLst>
                                            <p:cond delay="499"/>
                                          </p:stCondLst>
                                        </p:cTn>
                                        <p:tgtEl>
                                          <p:spTgt spid="13">
                                            <p:txEl>
                                              <p:pRg st="1" end="1"/>
                                            </p:txEl>
                                          </p:spTgt>
                                        </p:tgtEl>
                                        <p:attrNameLst>
                                          <p:attrName>style.visibility</p:attrName>
                                        </p:attrNameLst>
                                      </p:cBhvr>
                                      <p:to>
                                        <p:strVal val="hidden"/>
                                      </p:to>
                                    </p:set>
                                  </p:childTnLst>
                                </p:cTn>
                              </p:par>
                              <p:par>
                                <p:cTn id="67" presetID="53" presetClass="exit" presetSubtype="0" fill="hold" grpId="1" nodeType="withEffect">
                                  <p:stCondLst>
                                    <p:cond delay="0"/>
                                  </p:stCondLst>
                                  <p:childTnLst>
                                    <p:anim calcmode="lin" valueType="num">
                                      <p:cBhvr>
                                        <p:cTn id="68" dur="500"/>
                                        <p:tgtEl>
                                          <p:spTgt spid="13">
                                            <p:txEl>
                                              <p:pRg st="2" end="2"/>
                                            </p:txEl>
                                          </p:spTgt>
                                        </p:tgtEl>
                                        <p:attrNameLst>
                                          <p:attrName>ppt_w</p:attrName>
                                        </p:attrNameLst>
                                      </p:cBhvr>
                                      <p:tavLst>
                                        <p:tav tm="0">
                                          <p:val>
                                            <p:strVal val="ppt_w"/>
                                          </p:val>
                                        </p:tav>
                                        <p:tav tm="100000">
                                          <p:val>
                                            <p:fltVal val="0"/>
                                          </p:val>
                                        </p:tav>
                                      </p:tavLst>
                                    </p:anim>
                                    <p:anim calcmode="lin" valueType="num">
                                      <p:cBhvr>
                                        <p:cTn id="69" dur="500"/>
                                        <p:tgtEl>
                                          <p:spTgt spid="13">
                                            <p:txEl>
                                              <p:pRg st="2" end="2"/>
                                            </p:txEl>
                                          </p:spTgt>
                                        </p:tgtEl>
                                        <p:attrNameLst>
                                          <p:attrName>ppt_h</p:attrName>
                                        </p:attrNameLst>
                                      </p:cBhvr>
                                      <p:tavLst>
                                        <p:tav tm="0">
                                          <p:val>
                                            <p:strVal val="ppt_h"/>
                                          </p:val>
                                        </p:tav>
                                        <p:tav tm="100000">
                                          <p:val>
                                            <p:fltVal val="0"/>
                                          </p:val>
                                        </p:tav>
                                      </p:tavLst>
                                    </p:anim>
                                    <p:animEffect transition="out" filter="fade">
                                      <p:cBhvr>
                                        <p:cTn id="70" dur="500"/>
                                        <p:tgtEl>
                                          <p:spTgt spid="13">
                                            <p:txEl>
                                              <p:pRg st="2" end="2"/>
                                            </p:txEl>
                                          </p:spTgt>
                                        </p:tgtEl>
                                      </p:cBhvr>
                                    </p:animEffect>
                                    <p:set>
                                      <p:cBhvr>
                                        <p:cTn id="71" dur="1" fill="hold">
                                          <p:stCondLst>
                                            <p:cond delay="499"/>
                                          </p:stCondLst>
                                        </p:cTn>
                                        <p:tgtEl>
                                          <p:spTgt spid="13">
                                            <p:txEl>
                                              <p:pRg st="2" end="2"/>
                                            </p:txEl>
                                          </p:spTgt>
                                        </p:tgtEl>
                                        <p:attrNameLst>
                                          <p:attrName>style.visibility</p:attrName>
                                        </p:attrNameLst>
                                      </p:cBhvr>
                                      <p:to>
                                        <p:strVal val="hidden"/>
                                      </p:to>
                                    </p:set>
                                  </p:childTnLst>
                                </p:cTn>
                              </p:par>
                              <p:par>
                                <p:cTn id="72" presetID="53" presetClass="exit" presetSubtype="0" fill="hold" grpId="1" nodeType="withEffect">
                                  <p:stCondLst>
                                    <p:cond delay="0"/>
                                  </p:stCondLst>
                                  <p:childTnLst>
                                    <p:anim calcmode="lin" valueType="num">
                                      <p:cBhvr>
                                        <p:cTn id="73" dur="500"/>
                                        <p:tgtEl>
                                          <p:spTgt spid="13">
                                            <p:txEl>
                                              <p:pRg st="3" end="3"/>
                                            </p:txEl>
                                          </p:spTgt>
                                        </p:tgtEl>
                                        <p:attrNameLst>
                                          <p:attrName>ppt_w</p:attrName>
                                        </p:attrNameLst>
                                      </p:cBhvr>
                                      <p:tavLst>
                                        <p:tav tm="0">
                                          <p:val>
                                            <p:strVal val="ppt_w"/>
                                          </p:val>
                                        </p:tav>
                                        <p:tav tm="100000">
                                          <p:val>
                                            <p:fltVal val="0"/>
                                          </p:val>
                                        </p:tav>
                                      </p:tavLst>
                                    </p:anim>
                                    <p:anim calcmode="lin" valueType="num">
                                      <p:cBhvr>
                                        <p:cTn id="74" dur="500"/>
                                        <p:tgtEl>
                                          <p:spTgt spid="13">
                                            <p:txEl>
                                              <p:pRg st="3" end="3"/>
                                            </p:txEl>
                                          </p:spTgt>
                                        </p:tgtEl>
                                        <p:attrNameLst>
                                          <p:attrName>ppt_h</p:attrName>
                                        </p:attrNameLst>
                                      </p:cBhvr>
                                      <p:tavLst>
                                        <p:tav tm="0">
                                          <p:val>
                                            <p:strVal val="ppt_h"/>
                                          </p:val>
                                        </p:tav>
                                        <p:tav tm="100000">
                                          <p:val>
                                            <p:fltVal val="0"/>
                                          </p:val>
                                        </p:tav>
                                      </p:tavLst>
                                    </p:anim>
                                    <p:animEffect transition="out" filter="fade">
                                      <p:cBhvr>
                                        <p:cTn id="75" dur="500"/>
                                        <p:tgtEl>
                                          <p:spTgt spid="13">
                                            <p:txEl>
                                              <p:pRg st="3" end="3"/>
                                            </p:txEl>
                                          </p:spTgt>
                                        </p:tgtEl>
                                      </p:cBhvr>
                                    </p:animEffect>
                                    <p:set>
                                      <p:cBhvr>
                                        <p:cTn id="76" dur="1" fill="hold">
                                          <p:stCondLst>
                                            <p:cond delay="499"/>
                                          </p:stCondLst>
                                        </p:cTn>
                                        <p:tgtEl>
                                          <p:spTgt spid="13">
                                            <p:txEl>
                                              <p:pRg st="3" end="3"/>
                                            </p:txEl>
                                          </p:spTgt>
                                        </p:tgtEl>
                                        <p:attrNameLst>
                                          <p:attrName>style.visibility</p:attrName>
                                        </p:attrNameLst>
                                      </p:cBhvr>
                                      <p:to>
                                        <p:strVal val="hidden"/>
                                      </p:to>
                                    </p:set>
                                  </p:childTnLst>
                                </p:cTn>
                              </p:par>
                              <p:par>
                                <p:cTn id="77" presetID="53" presetClass="exit" presetSubtype="0" fill="hold" grpId="1" nodeType="withEffect">
                                  <p:stCondLst>
                                    <p:cond delay="0"/>
                                  </p:stCondLst>
                                  <p:childTnLst>
                                    <p:anim calcmode="lin" valueType="num">
                                      <p:cBhvr>
                                        <p:cTn id="78" dur="500"/>
                                        <p:tgtEl>
                                          <p:spTgt spid="13">
                                            <p:txEl>
                                              <p:pRg st="4" end="4"/>
                                            </p:txEl>
                                          </p:spTgt>
                                        </p:tgtEl>
                                        <p:attrNameLst>
                                          <p:attrName>ppt_w</p:attrName>
                                        </p:attrNameLst>
                                      </p:cBhvr>
                                      <p:tavLst>
                                        <p:tav tm="0">
                                          <p:val>
                                            <p:strVal val="ppt_w"/>
                                          </p:val>
                                        </p:tav>
                                        <p:tav tm="100000">
                                          <p:val>
                                            <p:fltVal val="0"/>
                                          </p:val>
                                        </p:tav>
                                      </p:tavLst>
                                    </p:anim>
                                    <p:anim calcmode="lin" valueType="num">
                                      <p:cBhvr>
                                        <p:cTn id="79" dur="500"/>
                                        <p:tgtEl>
                                          <p:spTgt spid="13">
                                            <p:txEl>
                                              <p:pRg st="4" end="4"/>
                                            </p:txEl>
                                          </p:spTgt>
                                        </p:tgtEl>
                                        <p:attrNameLst>
                                          <p:attrName>ppt_h</p:attrName>
                                        </p:attrNameLst>
                                      </p:cBhvr>
                                      <p:tavLst>
                                        <p:tav tm="0">
                                          <p:val>
                                            <p:strVal val="ppt_h"/>
                                          </p:val>
                                        </p:tav>
                                        <p:tav tm="100000">
                                          <p:val>
                                            <p:fltVal val="0"/>
                                          </p:val>
                                        </p:tav>
                                      </p:tavLst>
                                    </p:anim>
                                    <p:animEffect transition="out" filter="fade">
                                      <p:cBhvr>
                                        <p:cTn id="80" dur="500"/>
                                        <p:tgtEl>
                                          <p:spTgt spid="13">
                                            <p:txEl>
                                              <p:pRg st="4" end="4"/>
                                            </p:txEl>
                                          </p:spTgt>
                                        </p:tgtEl>
                                      </p:cBhvr>
                                    </p:animEffect>
                                    <p:set>
                                      <p:cBhvr>
                                        <p:cTn id="81" dur="1" fill="hold">
                                          <p:stCondLst>
                                            <p:cond delay="499"/>
                                          </p:stCondLst>
                                        </p:cTn>
                                        <p:tgtEl>
                                          <p:spTgt spid="13">
                                            <p:txEl>
                                              <p:pRg st="4" end="4"/>
                                            </p:txEl>
                                          </p:spTgt>
                                        </p:tgtEl>
                                        <p:attrNameLst>
                                          <p:attrName>style.visibility</p:attrName>
                                        </p:attrNameLst>
                                      </p:cBhvr>
                                      <p:to>
                                        <p:strVal val="hidden"/>
                                      </p:to>
                                    </p:set>
                                  </p:childTnLst>
                                </p:cTn>
                              </p:par>
                              <p:par>
                                <p:cTn id="82" presetID="53" presetClass="exit" presetSubtype="0" fill="hold" grpId="1" nodeType="withEffect">
                                  <p:stCondLst>
                                    <p:cond delay="0"/>
                                  </p:stCondLst>
                                  <p:childTnLst>
                                    <p:anim calcmode="lin" valueType="num">
                                      <p:cBhvr>
                                        <p:cTn id="83" dur="500"/>
                                        <p:tgtEl>
                                          <p:spTgt spid="13">
                                            <p:txEl>
                                              <p:pRg st="5" end="5"/>
                                            </p:txEl>
                                          </p:spTgt>
                                        </p:tgtEl>
                                        <p:attrNameLst>
                                          <p:attrName>ppt_w</p:attrName>
                                        </p:attrNameLst>
                                      </p:cBhvr>
                                      <p:tavLst>
                                        <p:tav tm="0">
                                          <p:val>
                                            <p:strVal val="ppt_w"/>
                                          </p:val>
                                        </p:tav>
                                        <p:tav tm="100000">
                                          <p:val>
                                            <p:fltVal val="0"/>
                                          </p:val>
                                        </p:tav>
                                      </p:tavLst>
                                    </p:anim>
                                    <p:anim calcmode="lin" valueType="num">
                                      <p:cBhvr>
                                        <p:cTn id="84" dur="500"/>
                                        <p:tgtEl>
                                          <p:spTgt spid="13">
                                            <p:txEl>
                                              <p:pRg st="5" end="5"/>
                                            </p:txEl>
                                          </p:spTgt>
                                        </p:tgtEl>
                                        <p:attrNameLst>
                                          <p:attrName>ppt_h</p:attrName>
                                        </p:attrNameLst>
                                      </p:cBhvr>
                                      <p:tavLst>
                                        <p:tav tm="0">
                                          <p:val>
                                            <p:strVal val="ppt_h"/>
                                          </p:val>
                                        </p:tav>
                                        <p:tav tm="100000">
                                          <p:val>
                                            <p:fltVal val="0"/>
                                          </p:val>
                                        </p:tav>
                                      </p:tavLst>
                                    </p:anim>
                                    <p:animEffect transition="out" filter="fade">
                                      <p:cBhvr>
                                        <p:cTn id="85" dur="500"/>
                                        <p:tgtEl>
                                          <p:spTgt spid="13">
                                            <p:txEl>
                                              <p:pRg st="5" end="5"/>
                                            </p:txEl>
                                          </p:spTgt>
                                        </p:tgtEl>
                                      </p:cBhvr>
                                    </p:animEffect>
                                    <p:set>
                                      <p:cBhvr>
                                        <p:cTn id="86" dur="1" fill="hold">
                                          <p:stCondLst>
                                            <p:cond delay="499"/>
                                          </p:stCondLst>
                                        </p:cTn>
                                        <p:tgtEl>
                                          <p:spTgt spid="13">
                                            <p:txEl>
                                              <p:pRg st="5" end="5"/>
                                            </p:txEl>
                                          </p:spTgt>
                                        </p:tgtEl>
                                        <p:attrNameLst>
                                          <p:attrName>style.visibility</p:attrName>
                                        </p:attrNameLst>
                                      </p:cBhvr>
                                      <p:to>
                                        <p:strVal val="hidden"/>
                                      </p:to>
                                    </p:set>
                                  </p:childTnLst>
                                </p:cTn>
                              </p:par>
                              <p:par>
                                <p:cTn id="87" presetID="53" presetClass="exit" presetSubtype="0" fill="hold" grpId="1" nodeType="withEffect">
                                  <p:stCondLst>
                                    <p:cond delay="0"/>
                                  </p:stCondLst>
                                  <p:childTnLst>
                                    <p:anim calcmode="lin" valueType="num">
                                      <p:cBhvr>
                                        <p:cTn id="88" dur="500"/>
                                        <p:tgtEl>
                                          <p:spTgt spid="13">
                                            <p:txEl>
                                              <p:pRg st="6" end="6"/>
                                            </p:txEl>
                                          </p:spTgt>
                                        </p:tgtEl>
                                        <p:attrNameLst>
                                          <p:attrName>ppt_w</p:attrName>
                                        </p:attrNameLst>
                                      </p:cBhvr>
                                      <p:tavLst>
                                        <p:tav tm="0">
                                          <p:val>
                                            <p:strVal val="ppt_w"/>
                                          </p:val>
                                        </p:tav>
                                        <p:tav tm="100000">
                                          <p:val>
                                            <p:fltVal val="0"/>
                                          </p:val>
                                        </p:tav>
                                      </p:tavLst>
                                    </p:anim>
                                    <p:anim calcmode="lin" valueType="num">
                                      <p:cBhvr>
                                        <p:cTn id="89" dur="500"/>
                                        <p:tgtEl>
                                          <p:spTgt spid="13">
                                            <p:txEl>
                                              <p:pRg st="6" end="6"/>
                                            </p:txEl>
                                          </p:spTgt>
                                        </p:tgtEl>
                                        <p:attrNameLst>
                                          <p:attrName>ppt_h</p:attrName>
                                        </p:attrNameLst>
                                      </p:cBhvr>
                                      <p:tavLst>
                                        <p:tav tm="0">
                                          <p:val>
                                            <p:strVal val="ppt_h"/>
                                          </p:val>
                                        </p:tav>
                                        <p:tav tm="100000">
                                          <p:val>
                                            <p:fltVal val="0"/>
                                          </p:val>
                                        </p:tav>
                                      </p:tavLst>
                                    </p:anim>
                                    <p:animEffect transition="out" filter="fade">
                                      <p:cBhvr>
                                        <p:cTn id="90" dur="500"/>
                                        <p:tgtEl>
                                          <p:spTgt spid="13">
                                            <p:txEl>
                                              <p:pRg st="6" end="6"/>
                                            </p:txEl>
                                          </p:spTgt>
                                        </p:tgtEl>
                                      </p:cBhvr>
                                    </p:animEffect>
                                    <p:set>
                                      <p:cBhvr>
                                        <p:cTn id="91" dur="1" fill="hold">
                                          <p:stCondLst>
                                            <p:cond delay="499"/>
                                          </p:stCondLst>
                                        </p:cTn>
                                        <p:tgtEl>
                                          <p:spTgt spid="13">
                                            <p:txEl>
                                              <p:pRg st="6" end="6"/>
                                            </p:txEl>
                                          </p:spTgt>
                                        </p:tgtEl>
                                        <p:attrNameLst>
                                          <p:attrName>style.visibility</p:attrName>
                                        </p:attrNameLst>
                                      </p:cBhvr>
                                      <p:to>
                                        <p:strVal val="hidden"/>
                                      </p:to>
                                    </p:set>
                                  </p:childTnLst>
                                </p:cTn>
                              </p:par>
                              <p:par>
                                <p:cTn id="92" presetID="53" presetClass="exit" presetSubtype="0" fill="hold" grpId="1" nodeType="withEffect">
                                  <p:stCondLst>
                                    <p:cond delay="0"/>
                                  </p:stCondLst>
                                  <p:childTnLst>
                                    <p:anim calcmode="lin" valueType="num">
                                      <p:cBhvr>
                                        <p:cTn id="93" dur="500"/>
                                        <p:tgtEl>
                                          <p:spTgt spid="13">
                                            <p:txEl>
                                              <p:pRg st="7" end="7"/>
                                            </p:txEl>
                                          </p:spTgt>
                                        </p:tgtEl>
                                        <p:attrNameLst>
                                          <p:attrName>ppt_w</p:attrName>
                                        </p:attrNameLst>
                                      </p:cBhvr>
                                      <p:tavLst>
                                        <p:tav tm="0">
                                          <p:val>
                                            <p:strVal val="ppt_w"/>
                                          </p:val>
                                        </p:tav>
                                        <p:tav tm="100000">
                                          <p:val>
                                            <p:fltVal val="0"/>
                                          </p:val>
                                        </p:tav>
                                      </p:tavLst>
                                    </p:anim>
                                    <p:anim calcmode="lin" valueType="num">
                                      <p:cBhvr>
                                        <p:cTn id="94" dur="500"/>
                                        <p:tgtEl>
                                          <p:spTgt spid="13">
                                            <p:txEl>
                                              <p:pRg st="7" end="7"/>
                                            </p:txEl>
                                          </p:spTgt>
                                        </p:tgtEl>
                                        <p:attrNameLst>
                                          <p:attrName>ppt_h</p:attrName>
                                        </p:attrNameLst>
                                      </p:cBhvr>
                                      <p:tavLst>
                                        <p:tav tm="0">
                                          <p:val>
                                            <p:strVal val="ppt_h"/>
                                          </p:val>
                                        </p:tav>
                                        <p:tav tm="100000">
                                          <p:val>
                                            <p:fltVal val="0"/>
                                          </p:val>
                                        </p:tav>
                                      </p:tavLst>
                                    </p:anim>
                                    <p:animEffect transition="out" filter="fade">
                                      <p:cBhvr>
                                        <p:cTn id="95" dur="500"/>
                                        <p:tgtEl>
                                          <p:spTgt spid="13">
                                            <p:txEl>
                                              <p:pRg st="7" end="7"/>
                                            </p:txEl>
                                          </p:spTgt>
                                        </p:tgtEl>
                                      </p:cBhvr>
                                    </p:animEffect>
                                    <p:set>
                                      <p:cBhvr>
                                        <p:cTn id="96" dur="1" fill="hold">
                                          <p:stCondLst>
                                            <p:cond delay="499"/>
                                          </p:stCondLst>
                                        </p:cTn>
                                        <p:tgtEl>
                                          <p:spTgt spid="13">
                                            <p:txEl>
                                              <p:pRg st="7" end="7"/>
                                            </p:txEl>
                                          </p:spTgt>
                                        </p:tgtEl>
                                        <p:attrNameLst>
                                          <p:attrName>style.visibility</p:attrName>
                                        </p:attrNameLst>
                                      </p:cBhvr>
                                      <p:to>
                                        <p:strVal val="hidden"/>
                                      </p:to>
                                    </p:set>
                                  </p:childTnLst>
                                </p:cTn>
                              </p:par>
                              <p:par>
                                <p:cTn id="97" presetID="53" presetClass="exit" presetSubtype="0" fill="hold" grpId="0" nodeType="withEffect" nodePh="1">
                                  <p:stCondLst>
                                    <p:cond delay="0"/>
                                  </p:stCondLst>
                                  <p:endCondLst>
                                    <p:cond evt="begin" delay="0">
                                      <p:tn val="97"/>
                                    </p:cond>
                                  </p:endCondLst>
                                  <p:childTnLst>
                                    <p:anim calcmode="lin" valueType="num">
                                      <p:cBhvr>
                                        <p:cTn id="98" dur="500"/>
                                        <p:tgtEl>
                                          <p:spTgt spid="10"/>
                                        </p:tgtEl>
                                        <p:attrNameLst>
                                          <p:attrName>ppt_w</p:attrName>
                                        </p:attrNameLst>
                                      </p:cBhvr>
                                      <p:tavLst>
                                        <p:tav tm="0">
                                          <p:val>
                                            <p:strVal val="ppt_w"/>
                                          </p:val>
                                        </p:tav>
                                        <p:tav tm="100000">
                                          <p:val>
                                            <p:fltVal val="0"/>
                                          </p:val>
                                        </p:tav>
                                      </p:tavLst>
                                    </p:anim>
                                    <p:anim calcmode="lin" valueType="num">
                                      <p:cBhvr>
                                        <p:cTn id="99" dur="500"/>
                                        <p:tgtEl>
                                          <p:spTgt spid="10"/>
                                        </p:tgtEl>
                                        <p:attrNameLst>
                                          <p:attrName>ppt_h</p:attrName>
                                        </p:attrNameLst>
                                      </p:cBhvr>
                                      <p:tavLst>
                                        <p:tav tm="0">
                                          <p:val>
                                            <p:strVal val="ppt_h"/>
                                          </p:val>
                                        </p:tav>
                                        <p:tav tm="100000">
                                          <p:val>
                                            <p:fltVal val="0"/>
                                          </p:val>
                                        </p:tav>
                                      </p:tavLst>
                                    </p:anim>
                                    <p:animEffect transition="out" filter="fade">
                                      <p:cBhvr>
                                        <p:cTn id="100" dur="500"/>
                                        <p:tgtEl>
                                          <p:spTgt spid="10"/>
                                        </p:tgtEl>
                                      </p:cBhvr>
                                    </p:animEffect>
                                    <p:set>
                                      <p:cBhvr>
                                        <p:cTn id="101" dur="1" fill="hold">
                                          <p:stCondLst>
                                            <p:cond delay="499"/>
                                          </p:stCondLst>
                                        </p:cTn>
                                        <p:tgtEl>
                                          <p:spTgt spid="10"/>
                                        </p:tgtEl>
                                        <p:attrNameLst>
                                          <p:attrName>style.visibility</p:attrName>
                                        </p:attrNameLst>
                                      </p:cBhvr>
                                      <p:to>
                                        <p:strVal val="hidden"/>
                                      </p:to>
                                    </p:set>
                                  </p:childTnLst>
                                </p:cTn>
                              </p:par>
                            </p:childTnLst>
                          </p:cTn>
                        </p:par>
                        <p:par>
                          <p:cTn id="102" fill="hold">
                            <p:stCondLst>
                              <p:cond delay="500"/>
                            </p:stCondLst>
                            <p:childTnLst>
                              <p:par>
                                <p:cTn id="103" presetID="53" presetClass="entr" presetSubtype="0" fill="hold" grpId="0" nodeType="after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ppt_w</p:attrName>
                                        </p:attrNameLst>
                                      </p:cBhvr>
                                      <p:tavLst>
                                        <p:tav tm="0">
                                          <p:val>
                                            <p:fltVal val="0"/>
                                          </p:val>
                                        </p:tav>
                                        <p:tav tm="100000">
                                          <p:val>
                                            <p:strVal val="#ppt_w"/>
                                          </p:val>
                                        </p:tav>
                                      </p:tavLst>
                                    </p:anim>
                                    <p:anim calcmode="lin" valueType="num">
                                      <p:cBhvr>
                                        <p:cTn id="106" dur="500" fill="hold"/>
                                        <p:tgtEl>
                                          <p:spTgt spid="11"/>
                                        </p:tgtEl>
                                        <p:attrNameLst>
                                          <p:attrName>ppt_h</p:attrName>
                                        </p:attrNameLst>
                                      </p:cBhvr>
                                      <p:tavLst>
                                        <p:tav tm="0">
                                          <p:val>
                                            <p:fltVal val="0"/>
                                          </p:val>
                                        </p:tav>
                                        <p:tav tm="100000">
                                          <p:val>
                                            <p:strVal val="#ppt_h"/>
                                          </p:val>
                                        </p:tav>
                                      </p:tavLst>
                                    </p:anim>
                                    <p:animEffect transition="in" filter="fade">
                                      <p:cBhvr>
                                        <p:cTn id="10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3" grpId="0" build="p"/>
      <p:bldP spid="13" grpI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Title 1"/>
          <p:cNvSpPr txBox="1">
            <a:spLocks/>
          </p:cNvSpPr>
          <p:nvPr/>
        </p:nvSpPr>
        <p:spPr>
          <a:xfrm>
            <a:off x="301752" y="152400"/>
            <a:ext cx="8686800" cy="841248"/>
          </a:xfrm>
          <a:prstGeom prst="rect">
            <a:avLst/>
          </a:prstGeom>
        </p:spPr>
        <p:txBody>
          <a:bodyPr vert="horz" anchor="ctr">
            <a:normAutofit fontScale="90000" lnSpcReduction="10000"/>
          </a:bodyPr>
          <a:lstStyle/>
          <a:p>
            <a:pPr lvl="0" algn="r">
              <a:spcBef>
                <a:spcPct val="0"/>
              </a:spcBef>
              <a:defRPr/>
            </a:pPr>
            <a:r>
              <a:rPr lang="en-US" sz="3600" cap="all" dirty="0">
                <a:solidFill>
                  <a:schemeClr val="tx2"/>
                </a:solidFill>
                <a:effectLst>
                  <a:reflection blurRad="12700" stA="48000" endA="300" endPos="55000" dir="5400000" sy="-90000" algn="bl" rotWithShape="0"/>
                </a:effectLst>
              </a:rPr>
              <a:t>Overview</a:t>
            </a: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0" name="Content Placeholder 2"/>
          <p:cNvSpPr txBox="1">
            <a:spLocks/>
          </p:cNvSpPr>
          <p:nvPr/>
        </p:nvSpPr>
        <p:spPr>
          <a:xfrm>
            <a:off x="228600" y="5943600"/>
            <a:ext cx="8610600" cy="9144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n-US" sz="2800" dirty="0" smtClean="0">
                <a:solidFill>
                  <a:schemeClr val="tx2"/>
                </a:solidFill>
              </a:rPr>
              <a:t>T-260 Duplex Optional Features</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1" name="Content Placeholder 2"/>
          <p:cNvSpPr txBox="1">
            <a:spLocks/>
          </p:cNvSpPr>
          <p:nvPr/>
        </p:nvSpPr>
        <p:spPr>
          <a:xfrm>
            <a:off x="152400" y="5943600"/>
            <a:ext cx="8610600" cy="9144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4" name="Content Placeholder 12"/>
          <p:cNvSpPr txBox="1">
            <a:spLocks/>
          </p:cNvSpPr>
          <p:nvPr/>
        </p:nvSpPr>
        <p:spPr>
          <a:xfrm>
            <a:off x="4645152" y="2209800"/>
            <a:ext cx="4194048" cy="3124200"/>
          </a:xfrm>
          <a:prstGeom prst="rect">
            <a:avLst/>
          </a:prstGeom>
        </p:spPr>
        <p:txBody>
          <a:bodyPr vert="horz">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GFCI</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400" dirty="0" smtClean="0">
                <a:solidFill>
                  <a:schemeClr val="tx2"/>
                </a:solidFill>
              </a:rPr>
              <a:t>Hour Meters</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400" dirty="0" smtClean="0">
                <a:solidFill>
                  <a:schemeClr val="tx2"/>
                </a:solidFill>
              </a:rPr>
              <a:t>Generator Receptacle with Auto Transfer Relay</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400" dirty="0" smtClean="0">
                <a:solidFill>
                  <a:schemeClr val="tx2"/>
                </a:solidFill>
              </a:rPr>
              <a:t>Dead Front</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Main Service Disconnect</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400" dirty="0" smtClean="0">
                <a:solidFill>
                  <a:schemeClr val="tx2"/>
                </a:solidFill>
              </a:rPr>
              <a:t>Sentry Advisor Remote Monitoring</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2050" name="Picture 2" descr="F:\My Documents\Certified Installation\Drawings, Etc\Shipshewana Panels\Shipshewana Panels 016.jpg"/>
          <p:cNvPicPr>
            <a:picLocks noChangeAspect="1" noChangeArrowheads="1"/>
          </p:cNvPicPr>
          <p:nvPr/>
        </p:nvPicPr>
        <p:blipFill>
          <a:blip r:embed="rId3" cstate="email"/>
          <a:srcRect/>
          <a:stretch>
            <a:fillRect/>
          </a:stretch>
        </p:blipFill>
        <p:spPr bwMode="auto">
          <a:xfrm>
            <a:off x="609600" y="1295400"/>
            <a:ext cx="3352800" cy="4572000"/>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par>
                                <p:cTn id="10" presetID="53" presetClass="entr" presetSubtype="0" fill="hold" grpId="1"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xit" presetSubtype="0" fill="hold" grpId="0" nodeType="withEffect">
                                  <p:stCondLst>
                                    <p:cond delay="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500"/>
                            </p:stCondLst>
                            <p:childTnLst>
                              <p:par>
                                <p:cTn id="21" presetID="53"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Title 1"/>
          <p:cNvSpPr txBox="1">
            <a:spLocks/>
          </p:cNvSpPr>
          <p:nvPr/>
        </p:nvSpPr>
        <p:spPr>
          <a:xfrm>
            <a:off x="301752" y="152400"/>
            <a:ext cx="8686800" cy="841248"/>
          </a:xfrm>
          <a:prstGeom prst="rect">
            <a:avLst/>
          </a:prstGeom>
        </p:spPr>
        <p:txBody>
          <a:bodyPr vert="horz" anchor="ctr">
            <a:normAutofit fontScale="90000" lnSpcReduction="10000"/>
          </a:bodyPr>
          <a:lstStyle/>
          <a:p>
            <a:pPr lvl="0" algn="r">
              <a:spcBef>
                <a:spcPct val="0"/>
              </a:spcBef>
              <a:defRPr/>
            </a:pPr>
            <a:r>
              <a:rPr lang="en-US" sz="3600" cap="all" dirty="0">
                <a:solidFill>
                  <a:schemeClr val="tx2"/>
                </a:solidFill>
                <a:effectLst>
                  <a:reflection blurRad="12700" stA="48000" endA="300" endPos="55000" dir="5400000" sy="-90000" algn="bl" rotWithShape="0"/>
                </a:effectLst>
              </a:rPr>
              <a:t>Overview</a:t>
            </a:r>
            <a: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
            </a:r>
            <a:br>
              <a:rPr kumimoji="0" lang="en-US" sz="3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br>
            <a:r>
              <a:rPr kumimoji="0" lang="en-US" sz="24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rPr>
              <a:t>Alarm Panels</a:t>
            </a:r>
            <a:endParaRPr kumimoji="0" lang="en-US" sz="3600" b="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10" name="Content Placeholder 2"/>
          <p:cNvSpPr txBox="1">
            <a:spLocks/>
          </p:cNvSpPr>
          <p:nvPr/>
        </p:nvSpPr>
        <p:spPr>
          <a:xfrm>
            <a:off x="228600" y="6019800"/>
            <a:ext cx="8610600" cy="6858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r>
              <a:rPr lang="en-US" sz="2800" dirty="0" smtClean="0">
                <a:solidFill>
                  <a:schemeClr val="tx2"/>
                </a:solidFill>
              </a:rPr>
              <a:t>Simplex &amp; Duplex Protect Plus with Sentry Advisor</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1" name="Content Placeholder 2"/>
          <p:cNvSpPr txBox="1">
            <a:spLocks/>
          </p:cNvSpPr>
          <p:nvPr/>
        </p:nvSpPr>
        <p:spPr>
          <a:xfrm>
            <a:off x="152400" y="5943600"/>
            <a:ext cx="8610600" cy="914400"/>
          </a:xfrm>
          <a:prstGeom prst="rect">
            <a:avLst/>
          </a:prstGeom>
        </p:spPr>
        <p:txBody>
          <a:bodyPr vert="horz">
            <a:normAutofit/>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buFont typeface="Wingdings 2"/>
              <a:buNone/>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sp>
        <p:nvSpPr>
          <p:cNvPr id="14" name="Content Placeholder 12"/>
          <p:cNvSpPr txBox="1">
            <a:spLocks/>
          </p:cNvSpPr>
          <p:nvPr/>
        </p:nvSpPr>
        <p:spPr>
          <a:xfrm>
            <a:off x="4645152" y="1295400"/>
            <a:ext cx="4117848" cy="4648200"/>
          </a:xfrm>
          <a:prstGeom prst="rect">
            <a:avLst/>
          </a:prstGeom>
        </p:spPr>
        <p:txBody>
          <a:bodyPr vert="horz">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Full Motor Protection</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Brown Out</a:t>
            </a:r>
          </a:p>
          <a:p>
            <a:pPr marL="800100" lvl="1" indent="-342900">
              <a:spcBef>
                <a:spcPct val="20000"/>
              </a:spcBef>
              <a:buClr>
                <a:schemeClr val="accent1"/>
              </a:buClr>
              <a:buSzPct val="70000"/>
              <a:buFont typeface="Wingdings" pitchFamily="2" charset="2"/>
              <a:buChar char="Ø"/>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Closed Valve</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Run Dry</a:t>
            </a:r>
          </a:p>
          <a:p>
            <a:pPr marL="800100" lvl="1" indent="-342900">
              <a:spcBef>
                <a:spcPct val="20000"/>
              </a:spcBef>
              <a:buClr>
                <a:schemeClr val="accent1"/>
              </a:buClr>
              <a:buSzPct val="70000"/>
              <a:buFont typeface="Wingdings" pitchFamily="2" charset="2"/>
              <a:buChar char="Ø"/>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Extended</a:t>
            </a:r>
            <a:r>
              <a:rPr kumimoji="0" lang="en-US" sz="2400" b="0" i="0" u="none" strike="noStrike" kern="1200" cap="none" spc="0" normalizeH="0" noProof="0" dirty="0" smtClean="0">
                <a:ln>
                  <a:noFill/>
                </a:ln>
                <a:solidFill>
                  <a:schemeClr val="tx2"/>
                </a:solidFill>
                <a:effectLst/>
                <a:uLnTx/>
                <a:uFillTx/>
                <a:latin typeface="+mn-lt"/>
                <a:ea typeface="+mn-ea"/>
                <a:cs typeface="+mn-cs"/>
              </a:rPr>
              <a:t> Run protection</a:t>
            </a:r>
          </a:p>
          <a:p>
            <a:pPr marL="800100" lvl="1" indent="-342900">
              <a:spcBef>
                <a:spcPct val="20000"/>
              </a:spcBef>
              <a:buClr>
                <a:schemeClr val="accent1"/>
              </a:buClr>
              <a:buSzPct val="70000"/>
              <a:buFont typeface="Wingdings" pitchFamily="2" charset="2"/>
              <a:buChar char="Ø"/>
              <a:defRPr/>
            </a:pPr>
            <a:r>
              <a:rPr lang="en-US" sz="2400" baseline="0" dirty="0" smtClean="0">
                <a:solidFill>
                  <a:schemeClr val="tx2"/>
                </a:solidFill>
              </a:rPr>
              <a:t>Frequent</a:t>
            </a:r>
            <a:r>
              <a:rPr lang="en-US" sz="2400" dirty="0" smtClean="0">
                <a:solidFill>
                  <a:schemeClr val="tx2"/>
                </a:solidFill>
              </a:rPr>
              <a:t> starts/stops</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400" dirty="0" smtClean="0">
                <a:solidFill>
                  <a:schemeClr val="tx2"/>
                </a:solidFill>
              </a:rPr>
              <a:t>Complete station Monitoring</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Alarm and trouble conditions.</a:t>
            </a:r>
          </a:p>
          <a:p>
            <a:pPr marL="800100" lvl="1" indent="-342900">
              <a:spcBef>
                <a:spcPct val="20000"/>
              </a:spcBef>
              <a:buClr>
                <a:schemeClr val="accent1"/>
              </a:buClr>
              <a:buSzPct val="70000"/>
              <a:buFont typeface="Wingdings" pitchFamily="2" charset="2"/>
              <a:buChar char="Ø"/>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Digital Display</a:t>
            </a:r>
            <a:r>
              <a:rPr kumimoji="0" lang="en-US" sz="2400" b="0" i="0" u="none" strike="noStrike" kern="1200" cap="none" spc="0" normalizeH="0" noProof="0" dirty="0" smtClean="0">
                <a:ln>
                  <a:noFill/>
                </a:ln>
                <a:solidFill>
                  <a:schemeClr val="tx2"/>
                </a:solidFill>
                <a:effectLst/>
                <a:uLnTx/>
                <a:uFillTx/>
                <a:latin typeface="+mn-lt"/>
                <a:ea typeface="+mn-ea"/>
                <a:cs typeface="+mn-cs"/>
              </a:rPr>
              <a:t> and programming</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lang="en-US" sz="2400" dirty="0" smtClean="0">
                <a:solidFill>
                  <a:schemeClr val="tx2"/>
                </a:solidFill>
              </a:rPr>
              <a:t>Remote access to live and historical operating conditions</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Cellular connection to secure website</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Pump Run Cycles</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Run Times</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Alarm notifications</a:t>
            </a:r>
          </a:p>
          <a:p>
            <a:pPr marL="1257300" lvl="2" indent="-342900">
              <a:spcBef>
                <a:spcPct val="20000"/>
              </a:spcBef>
              <a:buClr>
                <a:schemeClr val="accent1"/>
              </a:buClr>
              <a:buSzPct val="70000"/>
              <a:buFont typeface="Wingdings" pitchFamily="2" charset="2"/>
              <a:buChar char="Ø"/>
              <a:defRPr/>
            </a:pPr>
            <a:r>
              <a:rPr lang="en-US" sz="2400" dirty="0" smtClean="0">
                <a:solidFill>
                  <a:schemeClr val="tx2"/>
                </a:solidFill>
              </a:rPr>
              <a:t>Local </a:t>
            </a:r>
            <a:r>
              <a:rPr lang="en-US" sz="2400" dirty="0">
                <a:solidFill>
                  <a:schemeClr val="tx2"/>
                </a:solidFill>
              </a:rPr>
              <a:t>light and </a:t>
            </a:r>
            <a:r>
              <a:rPr lang="en-US" sz="2400" dirty="0" smtClean="0">
                <a:solidFill>
                  <a:schemeClr val="tx2"/>
                </a:solidFill>
              </a:rPr>
              <a:t>buzzer</a:t>
            </a:r>
          </a:p>
          <a:p>
            <a:pPr marL="1257300" lvl="2" indent="-342900">
              <a:spcBef>
                <a:spcPct val="20000"/>
              </a:spcBef>
              <a:buClr>
                <a:schemeClr val="accent1"/>
              </a:buClr>
              <a:buSzPct val="70000"/>
              <a:buFont typeface="Wingdings" pitchFamily="2" charset="2"/>
              <a:buChar char="Ø"/>
              <a:defRPr/>
            </a:pPr>
            <a:r>
              <a:rPr lang="en-US" sz="2400" dirty="0" smtClean="0">
                <a:solidFill>
                  <a:schemeClr val="tx2"/>
                </a:solidFill>
              </a:rPr>
              <a:t>Text, Phone, email, </a:t>
            </a: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1026" name="Picture 2" descr="C:\Users\Henry\Desktop\DPP SA Pa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12" y="1371600"/>
            <a:ext cx="3707588" cy="43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29222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xit" presetSubtype="0" fill="hold" grpId="0" nodeType="with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500"/>
                            </p:stCondLst>
                            <p:childTnLst>
                              <p:par>
                                <p:cTn id="16" presetID="53" presetClass="entr" presetSubtype="0" fill="hold" grpId="0" nodeType="afterEffect" nodePh="1">
                                  <p:stCondLst>
                                    <p:cond delay="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 </a:t>
            </a:r>
            <a:r>
              <a:rPr lang="en-US" sz="2400" dirty="0" smtClean="0"/>
              <a:t>Alarm panel </a:t>
            </a:r>
            <a:endParaRPr lang="en-US" sz="2400" dirty="0"/>
          </a:p>
        </p:txBody>
      </p:sp>
      <p:pic>
        <p:nvPicPr>
          <p:cNvPr id="8194"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5" name="Content Placeholder 12"/>
          <p:cNvSpPr txBox="1">
            <a:spLocks/>
          </p:cNvSpPr>
          <p:nvPr/>
        </p:nvSpPr>
        <p:spPr>
          <a:xfrm>
            <a:off x="4645152" y="1295400"/>
            <a:ext cx="4117848" cy="46482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Sentry</a:t>
            </a:r>
            <a:r>
              <a:rPr kumimoji="0" lang="en-US" sz="2400" b="1" i="0" u="none" strike="noStrike" kern="1200" cap="none" spc="0" normalizeH="0" noProof="0" dirty="0" smtClean="0">
                <a:ln>
                  <a:noFill/>
                </a:ln>
                <a:solidFill>
                  <a:schemeClr val="tx2"/>
                </a:solidFill>
                <a:effectLst/>
                <a:uLnTx/>
                <a:uFillTx/>
                <a:latin typeface="+mn-lt"/>
                <a:ea typeface="+mn-ea"/>
                <a:cs typeface="+mn-cs"/>
              </a:rPr>
              <a:t>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Protect Panel</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Full Motor Protection</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Brown Out</a:t>
            </a:r>
          </a:p>
          <a:p>
            <a:pPr marL="800100" lvl="1" indent="-342900">
              <a:spcBef>
                <a:spcPct val="20000"/>
              </a:spcBef>
              <a:buClr>
                <a:schemeClr val="accent1"/>
              </a:buClr>
              <a:buSzPct val="70000"/>
              <a:buFont typeface="Wingdings" pitchFamily="2" charset="2"/>
              <a:buChar char="Ø"/>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Closed Valve</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Run Dry</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Optional Features included.</a:t>
            </a:r>
          </a:p>
          <a:p>
            <a:pPr marL="1257300" lvl="2" indent="-342900">
              <a:spcBef>
                <a:spcPct val="20000"/>
              </a:spcBef>
              <a:buClr>
                <a:schemeClr val="accent1"/>
              </a:buClr>
              <a:buSzPct val="70000"/>
              <a:buFont typeface="Wingdings" pitchFamily="2" charset="2"/>
              <a:buChar char="Ø"/>
              <a:defRPr/>
            </a:pPr>
            <a:r>
              <a:rPr lang="en-US" dirty="0" smtClean="0">
                <a:solidFill>
                  <a:schemeClr val="tx2"/>
                </a:solidFill>
              </a:rPr>
              <a:t>Generator Receptacle and Automatic Transfer</a:t>
            </a:r>
          </a:p>
          <a:p>
            <a:pPr marL="1257300" lvl="2" indent="-342900">
              <a:spcBef>
                <a:spcPct val="20000"/>
              </a:spcBef>
              <a:buClr>
                <a:schemeClr val="accent1"/>
              </a:buClr>
              <a:buSzPct val="70000"/>
              <a:buFont typeface="Wingdings" pitchFamily="2" charset="2"/>
              <a:buChar char="Ø"/>
              <a:defRPr/>
            </a:pPr>
            <a:r>
              <a:rPr lang="en-US" dirty="0" smtClean="0">
                <a:solidFill>
                  <a:schemeClr val="tx2"/>
                </a:solidFill>
              </a:rPr>
              <a:t>Remote Sentry redundant alarm panel</a:t>
            </a:r>
          </a:p>
          <a:p>
            <a:pPr marL="800100" lvl="1" indent="-342900">
              <a:spcBef>
                <a:spcPct val="20000"/>
              </a:spcBef>
              <a:buClr>
                <a:schemeClr val="accent1"/>
              </a:buClr>
              <a:buSzPct val="70000"/>
              <a:buFont typeface="Wingdings" pitchFamily="2" charset="2"/>
              <a:buChar char="Ø"/>
              <a:defRPr/>
            </a:pPr>
            <a:endParaRPr lang="en-US" sz="2400" dirty="0" smtClean="0">
              <a:solidFill>
                <a:schemeClr val="tx2"/>
              </a:solidFill>
            </a:endParaRPr>
          </a:p>
        </p:txBody>
      </p:sp>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7591" y="1600200"/>
            <a:ext cx="3865418" cy="4724400"/>
          </a:xfrm>
        </p:spPr>
      </p:pic>
    </p:spTree>
    <p:extLst>
      <p:ext uri="{BB962C8B-B14F-4D97-AF65-F5344CB8AC3E}">
        <p14:creationId xmlns:p14="http://schemas.microsoft.com/office/powerpoint/2010/main" val="205069745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 </a:t>
            </a:r>
            <a:r>
              <a:rPr lang="en-US" sz="2400" dirty="0" smtClean="0"/>
              <a:t>Alarm panel </a:t>
            </a:r>
            <a:endParaRPr lang="en-US" sz="2400" dirty="0"/>
          </a:p>
        </p:txBody>
      </p:sp>
      <p:pic>
        <p:nvPicPr>
          <p:cNvPr id="8194"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5" name="Content Placeholder 12"/>
          <p:cNvSpPr txBox="1">
            <a:spLocks/>
          </p:cNvSpPr>
          <p:nvPr/>
        </p:nvSpPr>
        <p:spPr>
          <a:xfrm>
            <a:off x="4645152" y="1295400"/>
            <a:ext cx="4117848" cy="46482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Sentry</a:t>
            </a:r>
            <a:r>
              <a:rPr kumimoji="0" lang="en-US" sz="2400" b="1" i="0" u="none" strike="noStrike" kern="1200" cap="none" spc="0" normalizeH="0" noProof="0" dirty="0" smtClean="0">
                <a:ln>
                  <a:noFill/>
                </a:ln>
                <a:solidFill>
                  <a:schemeClr val="tx2"/>
                </a:solidFill>
                <a:effectLst/>
                <a:uLnTx/>
                <a:uFillTx/>
                <a:latin typeface="+mn-lt"/>
                <a:ea typeface="+mn-ea"/>
                <a:cs typeface="+mn-cs"/>
              </a:rPr>
              <a:t>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Protect Panel</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Full Motor Protection</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Brown Out</a:t>
            </a:r>
          </a:p>
          <a:p>
            <a:pPr marL="800100" lvl="1" indent="-342900">
              <a:spcBef>
                <a:spcPct val="20000"/>
              </a:spcBef>
              <a:buClr>
                <a:schemeClr val="accent1"/>
              </a:buClr>
              <a:buSzPct val="70000"/>
              <a:buFont typeface="Wingdings" pitchFamily="2" charset="2"/>
              <a:buChar char="Ø"/>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Closed Valve</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Run Dry</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Optional Features included.</a:t>
            </a:r>
          </a:p>
          <a:p>
            <a:pPr marL="1257300" lvl="2" indent="-342900">
              <a:spcBef>
                <a:spcPct val="20000"/>
              </a:spcBef>
              <a:buClr>
                <a:schemeClr val="accent1"/>
              </a:buClr>
              <a:buSzPct val="70000"/>
              <a:buFont typeface="Wingdings" pitchFamily="2" charset="2"/>
              <a:buChar char="Ø"/>
              <a:defRPr/>
            </a:pPr>
            <a:r>
              <a:rPr lang="en-US" dirty="0" smtClean="0">
                <a:solidFill>
                  <a:schemeClr val="tx2"/>
                </a:solidFill>
              </a:rPr>
              <a:t>Generator Receptacle and Automatic Transfer</a:t>
            </a:r>
          </a:p>
          <a:p>
            <a:pPr marL="1257300" lvl="2" indent="-342900">
              <a:spcBef>
                <a:spcPct val="20000"/>
              </a:spcBef>
              <a:buClr>
                <a:schemeClr val="accent1"/>
              </a:buClr>
              <a:buSzPct val="70000"/>
              <a:buFont typeface="Wingdings" pitchFamily="2" charset="2"/>
              <a:buChar char="Ø"/>
              <a:defRPr/>
            </a:pPr>
            <a:r>
              <a:rPr lang="en-US" dirty="0" smtClean="0">
                <a:solidFill>
                  <a:schemeClr val="tx2"/>
                </a:solidFill>
              </a:rPr>
              <a:t>Remote Sentry redundant alarm panel</a:t>
            </a:r>
          </a:p>
          <a:p>
            <a:pPr marL="800100" lvl="1" indent="-342900">
              <a:spcBef>
                <a:spcPct val="20000"/>
              </a:spcBef>
              <a:buClr>
                <a:schemeClr val="accent1"/>
              </a:buClr>
              <a:buSzPct val="70000"/>
              <a:buFont typeface="Wingdings" pitchFamily="2" charset="2"/>
              <a:buChar char="Ø"/>
              <a:defRPr/>
            </a:pPr>
            <a:endParaRPr lang="en-US" sz="2400" dirty="0" smtClean="0">
              <a:solidFill>
                <a:schemeClr val="tx2"/>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27328" y="1600200"/>
            <a:ext cx="3345943" cy="4724400"/>
          </a:xfrm>
        </p:spPr>
      </p:pic>
    </p:spTree>
    <p:extLst>
      <p:ext uri="{BB962C8B-B14F-4D97-AF65-F5344CB8AC3E}">
        <p14:creationId xmlns:p14="http://schemas.microsoft.com/office/powerpoint/2010/main" val="151052741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 </a:t>
            </a:r>
            <a:r>
              <a:rPr lang="en-US" sz="2400" dirty="0" smtClean="0"/>
              <a:t>Alarm panel </a:t>
            </a:r>
            <a:endParaRPr lang="en-US" sz="2400" dirty="0"/>
          </a:p>
        </p:txBody>
      </p:sp>
      <p:pic>
        <p:nvPicPr>
          <p:cNvPr id="8194"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5" name="Content Placeholder 12"/>
          <p:cNvSpPr txBox="1">
            <a:spLocks/>
          </p:cNvSpPr>
          <p:nvPr/>
        </p:nvSpPr>
        <p:spPr>
          <a:xfrm>
            <a:off x="4645152" y="1295400"/>
            <a:ext cx="4117848" cy="46482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1" i="0" u="none" strike="noStrike" kern="1200" cap="none" spc="0" normalizeH="0" baseline="0" noProof="0" dirty="0" smtClean="0">
                <a:ln>
                  <a:noFill/>
                </a:ln>
                <a:solidFill>
                  <a:schemeClr val="tx2"/>
                </a:solidFill>
                <a:effectLst/>
                <a:uLnTx/>
                <a:uFillTx/>
                <a:latin typeface="+mn-lt"/>
                <a:ea typeface="+mn-ea"/>
                <a:cs typeface="+mn-cs"/>
              </a:rPr>
              <a:t>Sentry</a:t>
            </a:r>
            <a:r>
              <a:rPr kumimoji="0" lang="en-US" sz="2400" b="1" i="0" u="none" strike="noStrike" kern="1200" cap="none" spc="0" normalizeH="0" noProof="0" dirty="0" smtClean="0">
                <a:ln>
                  <a:noFill/>
                </a:ln>
                <a:solidFill>
                  <a:schemeClr val="tx2"/>
                </a:solidFill>
                <a:effectLst/>
                <a:uLnTx/>
                <a:uFillTx/>
                <a:latin typeface="+mn-lt"/>
                <a:ea typeface="+mn-ea"/>
                <a:cs typeface="+mn-cs"/>
              </a:rPr>
              <a:t> </a:t>
            </a:r>
            <a:r>
              <a:rPr kumimoji="0" lang="en-US" sz="2400" b="1" i="0" u="none" strike="noStrike" kern="1200" cap="none" spc="0" normalizeH="0" baseline="0" noProof="0" dirty="0" smtClean="0">
                <a:ln>
                  <a:noFill/>
                </a:ln>
                <a:solidFill>
                  <a:schemeClr val="tx2"/>
                </a:solidFill>
                <a:effectLst/>
                <a:uLnTx/>
                <a:uFillTx/>
                <a:latin typeface="+mn-lt"/>
                <a:ea typeface="+mn-ea"/>
                <a:cs typeface="+mn-cs"/>
              </a:rPr>
              <a:t>Protect Panel</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Full Motor Protection</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Brown Out</a:t>
            </a:r>
          </a:p>
          <a:p>
            <a:pPr marL="800100" lvl="1" indent="-342900">
              <a:spcBef>
                <a:spcPct val="20000"/>
              </a:spcBef>
              <a:buClr>
                <a:schemeClr val="accent1"/>
              </a:buClr>
              <a:buSzPct val="70000"/>
              <a:buFont typeface="Wingdings" pitchFamily="2" charset="2"/>
              <a:buChar char="Ø"/>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Closed Valve</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Run Dry</a:t>
            </a:r>
          </a:p>
          <a:p>
            <a:pPr marL="800100" lvl="1" indent="-342900">
              <a:spcBef>
                <a:spcPct val="20000"/>
              </a:spcBef>
              <a:buClr>
                <a:schemeClr val="accent1"/>
              </a:buClr>
              <a:buSzPct val="70000"/>
              <a:buFont typeface="Wingdings" pitchFamily="2" charset="2"/>
              <a:buChar char="Ø"/>
              <a:defRPr/>
            </a:pPr>
            <a:r>
              <a:rPr lang="en-US" sz="2400" dirty="0" smtClean="0">
                <a:solidFill>
                  <a:schemeClr val="tx2"/>
                </a:solidFill>
              </a:rPr>
              <a:t>Optional Features included.</a:t>
            </a:r>
          </a:p>
          <a:p>
            <a:pPr marL="1257300" lvl="2" indent="-342900">
              <a:spcBef>
                <a:spcPct val="20000"/>
              </a:spcBef>
              <a:buClr>
                <a:schemeClr val="accent1"/>
              </a:buClr>
              <a:buSzPct val="70000"/>
              <a:buFont typeface="Wingdings" pitchFamily="2" charset="2"/>
              <a:buChar char="Ø"/>
              <a:defRPr/>
            </a:pPr>
            <a:r>
              <a:rPr lang="en-US" dirty="0" smtClean="0">
                <a:solidFill>
                  <a:schemeClr val="tx2"/>
                </a:solidFill>
              </a:rPr>
              <a:t>Generator Receptacle and Automatic Transfer</a:t>
            </a:r>
          </a:p>
          <a:p>
            <a:pPr marL="1257300" lvl="2" indent="-342900">
              <a:spcBef>
                <a:spcPct val="20000"/>
              </a:spcBef>
              <a:buClr>
                <a:schemeClr val="accent1"/>
              </a:buClr>
              <a:buSzPct val="70000"/>
              <a:buFont typeface="Wingdings" pitchFamily="2" charset="2"/>
              <a:buChar char="Ø"/>
              <a:defRPr/>
            </a:pPr>
            <a:r>
              <a:rPr lang="en-US" dirty="0" smtClean="0">
                <a:solidFill>
                  <a:schemeClr val="tx2"/>
                </a:solidFill>
              </a:rPr>
              <a:t>Remote Sentry redundant alarm panel</a:t>
            </a:r>
          </a:p>
          <a:p>
            <a:pPr marL="800100" lvl="1" indent="-342900">
              <a:spcBef>
                <a:spcPct val="20000"/>
              </a:spcBef>
              <a:buClr>
                <a:schemeClr val="accent1"/>
              </a:buClr>
              <a:buSzPct val="70000"/>
              <a:buFont typeface="Wingdings" pitchFamily="2" charset="2"/>
              <a:buChar char="Ø"/>
              <a:defRPr/>
            </a:pPr>
            <a:endParaRPr lang="en-US" sz="2400" dirty="0" smtClean="0">
              <a:solidFill>
                <a:schemeClr val="tx2"/>
              </a:solidFill>
            </a:endParaRP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25500" y="1600200"/>
            <a:ext cx="3149600" cy="4724400"/>
          </a:xfrm>
        </p:spPr>
      </p:pic>
    </p:spTree>
    <p:extLst>
      <p:ext uri="{BB962C8B-B14F-4D97-AF65-F5344CB8AC3E}">
        <p14:creationId xmlns:p14="http://schemas.microsoft.com/office/powerpoint/2010/main" val="151052741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4" name="TextBox 13"/>
          <p:cNvSpPr txBox="1"/>
          <p:nvPr/>
        </p:nvSpPr>
        <p:spPr>
          <a:xfrm>
            <a:off x="2057400" y="5562600"/>
            <a:ext cx="5715000" cy="461665"/>
          </a:xfrm>
          <a:prstGeom prst="rect">
            <a:avLst/>
          </a:prstGeom>
          <a:noFill/>
        </p:spPr>
        <p:txBody>
          <a:bodyPr wrap="square" rtlCol="0">
            <a:spAutoFit/>
          </a:bodyPr>
          <a:lstStyle/>
          <a:p>
            <a:pPr algn="ctr"/>
            <a:r>
              <a:rPr lang="en-US" sz="2400" b="1" dirty="0" smtClean="0"/>
              <a:t>IH -091</a:t>
            </a:r>
            <a:endParaRPr lang="en-US" sz="2400" b="1" dirty="0"/>
          </a:p>
        </p:txBody>
      </p:sp>
      <p:sp>
        <p:nvSpPr>
          <p:cNvPr id="21" name="Title 1"/>
          <p:cNvSpPr>
            <a:spLocks noGrp="1"/>
          </p:cNvSpPr>
          <p:nvPr>
            <p:ph type="title"/>
          </p:nvPr>
        </p:nvSpPr>
        <p:spPr>
          <a:xfrm>
            <a:off x="301752" y="152400"/>
            <a:ext cx="8686800" cy="841248"/>
          </a:xfrm>
        </p:spPr>
        <p:txBody>
          <a:bodyPr>
            <a:normAutofit fontScale="90000"/>
          </a:bodyPr>
          <a:lstStyle/>
          <a:p>
            <a:pPr algn="r"/>
            <a:r>
              <a:rPr lang="en-US" dirty="0" smtClean="0"/>
              <a:t>Overview</a:t>
            </a:r>
            <a:br>
              <a:rPr lang="en-US" dirty="0" smtClean="0"/>
            </a:br>
            <a:r>
              <a:rPr lang="en-US" sz="2400" dirty="0" smtClean="0"/>
              <a:t>Indoor series stations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301" y="1371600"/>
            <a:ext cx="4121299" cy="4011446"/>
          </a:xfrm>
          <a:prstGeom prst="rect">
            <a:avLst/>
          </a:prstGeom>
        </p:spPr>
      </p:pic>
    </p:spTree>
    <p:extLst>
      <p:ext uri="{BB962C8B-B14F-4D97-AF65-F5344CB8AC3E}">
        <p14:creationId xmlns:p14="http://schemas.microsoft.com/office/powerpoint/2010/main" val="164090496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Wiring instructions</a:t>
            </a:r>
            <a:endParaRPr lang="en-US" dirty="0"/>
          </a:p>
        </p:txBody>
      </p:sp>
      <p:sp>
        <p:nvSpPr>
          <p:cNvPr id="3" name="Content Placeholder 2"/>
          <p:cNvSpPr>
            <a:spLocks noGrp="1"/>
          </p:cNvSpPr>
          <p:nvPr>
            <p:ph sz="half" idx="1"/>
          </p:nvPr>
        </p:nvSpPr>
        <p:spPr/>
        <p:txBody>
          <a:bodyPr/>
          <a:lstStyle/>
          <a:p>
            <a:r>
              <a:rPr lang="en-US" dirty="0" smtClean="0"/>
              <a:t>Supplied in Installation instruction booklet inside the access cover of every pump. </a:t>
            </a:r>
          </a:p>
          <a:p>
            <a:pPr lvl="1"/>
            <a:r>
              <a:rPr lang="en-US" dirty="0" smtClean="0"/>
              <a:t>Generic to basic panel</a:t>
            </a:r>
          </a:p>
          <a:p>
            <a:pPr lvl="1"/>
            <a:r>
              <a:rPr lang="en-US" dirty="0" smtClean="0"/>
              <a:t>Use 240-volt diagram for pumps to be supplied </a:t>
            </a:r>
            <a:r>
              <a:rPr lang="en-US" dirty="0" smtClean="0"/>
              <a:t>as standard.</a:t>
            </a:r>
            <a:r>
              <a:rPr lang="en-US" dirty="0" smtClean="0"/>
              <a:t>  </a:t>
            </a:r>
            <a:endParaRPr lang="en-US" dirty="0" smtClean="0"/>
          </a:p>
          <a:p>
            <a:pPr lvl="2"/>
            <a:r>
              <a:rPr lang="en-US" dirty="0" smtClean="0"/>
              <a:t>Typical standard in N.E.  </a:t>
            </a:r>
          </a:p>
          <a:p>
            <a:pPr lvl="2"/>
            <a:r>
              <a:rPr lang="en-US" dirty="0" smtClean="0"/>
              <a:t>120-Volt systems are very rare.</a:t>
            </a:r>
            <a:endParaRPr lang="en-US" dirty="0"/>
          </a:p>
        </p:txBody>
      </p:sp>
      <p:sp>
        <p:nvSpPr>
          <p:cNvPr id="4" name="Content Placeholder 3"/>
          <p:cNvSpPr>
            <a:spLocks noGrp="1"/>
          </p:cNvSpPr>
          <p:nvPr>
            <p:ph sz="half" idx="2"/>
          </p:nvPr>
        </p:nvSpPr>
        <p:spPr/>
        <p:txBody>
          <a:bodyPr/>
          <a:lstStyle/>
          <a:p>
            <a:r>
              <a:rPr lang="en-US" dirty="0" smtClean="0"/>
              <a:t>Inside the alarm panel door. Peel back label that has specific wiring instructions.</a:t>
            </a:r>
          </a:p>
          <a:p>
            <a:endParaRPr lang="en-US" dirty="0"/>
          </a:p>
        </p:txBody>
      </p:sp>
      <p:pic>
        <p:nvPicPr>
          <p:cNvPr id="6" name="Picture 2" descr="C:\Users\Henry\Documents\EONE\EONE photos\Sentry Panel Decals\P1010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501887"/>
            <a:ext cx="4191000" cy="3135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492904"/>
      </p:ext>
    </p:extLst>
  </p:cSld>
  <p:clrMapOvr>
    <a:masterClrMapping/>
  </p:clrMapOvr>
  <p:transition>
    <p:comb/>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3279648" cy="841248"/>
          </a:xfrm>
        </p:spPr>
        <p:txBody>
          <a:bodyPr>
            <a:normAutofit fontScale="90000"/>
          </a:bodyPr>
          <a:lstStyle/>
          <a:p>
            <a:r>
              <a:rPr lang="en-US" dirty="0" smtClean="0"/>
              <a:t>Panel Wiring</a:t>
            </a:r>
            <a:br>
              <a:rPr lang="en-US" dirty="0" smtClean="0"/>
            </a:br>
            <a:r>
              <a:rPr lang="en-US" dirty="0" smtClean="0"/>
              <a:t>line power</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81400" y="233350"/>
            <a:ext cx="5433304" cy="660898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200" y="2971800"/>
            <a:ext cx="4648200" cy="3811114"/>
          </a:xfrm>
        </p:spPr>
      </p:pic>
      <p:cxnSp>
        <p:nvCxnSpPr>
          <p:cNvPr id="8" name="Straight Connector 7"/>
          <p:cNvCxnSpPr/>
          <p:nvPr/>
        </p:nvCxnSpPr>
        <p:spPr>
          <a:xfrm flipH="1">
            <a:off x="2362200" y="5257800"/>
            <a:ext cx="609600" cy="13716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62200" y="5257800"/>
            <a:ext cx="609600" cy="13716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78108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Protect Panel – Pump cable connections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1524000"/>
            <a:ext cx="7598855" cy="5096315"/>
          </a:xfrm>
        </p:spPr>
      </p:pic>
      <p:sp>
        <p:nvSpPr>
          <p:cNvPr id="6" name="Cloud 5"/>
          <p:cNvSpPr/>
          <p:nvPr/>
        </p:nvSpPr>
        <p:spPr>
          <a:xfrm rot="19157092">
            <a:off x="3288051" y="2129351"/>
            <a:ext cx="5667773" cy="4403631"/>
          </a:xfrm>
          <a:prstGeom prst="cloud">
            <a:avLst/>
          </a:prstGeom>
          <a:solidFill>
            <a:schemeClr val="accent1">
              <a:alpha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62409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Electrical – </a:t>
            </a:r>
            <a:r>
              <a:rPr lang="en-US" sz="2400" dirty="0" smtClean="0"/>
              <a:t>Power supply</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9" name="Content Placeholder 3"/>
          <p:cNvSpPr txBox="1">
            <a:spLocks/>
          </p:cNvSpPr>
          <p:nvPr/>
        </p:nvSpPr>
        <p:spPr>
          <a:xfrm>
            <a:off x="4648200" y="1371600"/>
            <a:ext cx="3733800" cy="4724400"/>
          </a:xfrm>
          <a:prstGeom prst="rect">
            <a:avLst/>
          </a:prstGeom>
        </p:spPr>
        <p:txBody>
          <a:bodyPr vert="horz">
            <a:normAutofit fontScale="62500" lnSpcReduction="20000"/>
          </a:bodyPr>
          <a:lstStyle/>
          <a:p>
            <a:pPr marL="342900" indent="-342900">
              <a:spcBef>
                <a:spcPct val="20000"/>
              </a:spcBef>
              <a:buClr>
                <a:schemeClr val="accent1"/>
              </a:buClr>
              <a:buSzPct val="70000"/>
              <a:buFont typeface="Wingdings" pitchFamily="2" charset="2"/>
              <a:buChar char="Ø"/>
            </a:pPr>
            <a:r>
              <a:rPr lang="en-US" sz="2800" dirty="0" smtClean="0"/>
              <a:t>208 Power supply systems require a Buck &amp; Boost Transformer</a:t>
            </a:r>
          </a:p>
          <a:p>
            <a:pPr>
              <a:spcBef>
                <a:spcPct val="20000"/>
              </a:spcBef>
              <a:buClr>
                <a:schemeClr val="accent1"/>
              </a:buClr>
              <a:buSzPct val="70000"/>
            </a:pPr>
            <a:endParaRPr lang="en-US" sz="2800" dirty="0" smtClean="0"/>
          </a:p>
          <a:p>
            <a:pPr marL="342900" indent="-342900">
              <a:spcBef>
                <a:spcPct val="20000"/>
              </a:spcBef>
              <a:buClr>
                <a:schemeClr val="accent1"/>
              </a:buClr>
              <a:buSzPct val="70000"/>
              <a:buFont typeface="Wingdings" pitchFamily="2" charset="2"/>
              <a:buChar char="Ø"/>
            </a:pPr>
            <a:r>
              <a:rPr lang="en-US" sz="2800" dirty="0" smtClean="0"/>
              <a:t>FRMA can supply units for this.</a:t>
            </a:r>
          </a:p>
          <a:p>
            <a:pPr>
              <a:spcBef>
                <a:spcPct val="20000"/>
              </a:spcBef>
              <a:buClr>
                <a:schemeClr val="accent1"/>
              </a:buClr>
              <a:buSzPct val="70000"/>
            </a:pPr>
            <a:endParaRPr lang="en-US" sz="2800" dirty="0" smtClean="0"/>
          </a:p>
          <a:p>
            <a:pPr marL="342900" indent="-342900">
              <a:spcBef>
                <a:spcPct val="20000"/>
              </a:spcBef>
              <a:buClr>
                <a:schemeClr val="accent1"/>
              </a:buClr>
              <a:buSzPct val="70000"/>
              <a:buFont typeface="Wingdings" pitchFamily="2" charset="2"/>
              <a:buChar char="Ø"/>
            </a:pPr>
            <a:r>
              <a:rPr lang="en-US" sz="2800" dirty="0" smtClean="0"/>
              <a:t>Transformer must be located near the power supply prior to the alarm panel feeder</a:t>
            </a:r>
          </a:p>
          <a:p>
            <a:pPr marL="342900" indent="-342900">
              <a:spcBef>
                <a:spcPct val="20000"/>
              </a:spcBef>
              <a:buClr>
                <a:schemeClr val="accent1"/>
              </a:buClr>
              <a:buSzPct val="70000"/>
              <a:buFont typeface="Wingdings" pitchFamily="2" charset="2"/>
              <a:buChar char="Ø"/>
            </a:pPr>
            <a:endParaRPr lang="en-US" sz="2800" dirty="0" smtClean="0"/>
          </a:p>
          <a:p>
            <a:pPr marL="342900" indent="-342900">
              <a:spcBef>
                <a:spcPct val="20000"/>
              </a:spcBef>
              <a:buClr>
                <a:schemeClr val="accent1"/>
              </a:buClr>
              <a:buSzPct val="70000"/>
              <a:buFont typeface="Wingdings" pitchFamily="2" charset="2"/>
              <a:buChar char="Ø"/>
            </a:pPr>
            <a:r>
              <a:rPr lang="en-US" sz="2800" dirty="0" smtClean="0"/>
              <a:t>Typical uses are commercial buildings or schools that may be supplied with 208 power supplies.</a:t>
            </a:r>
          </a:p>
          <a:p>
            <a:pPr>
              <a:spcBef>
                <a:spcPct val="20000"/>
              </a:spcBef>
              <a:buClr>
                <a:schemeClr val="accent1"/>
              </a:buClr>
              <a:buSzPct val="70000"/>
            </a:pPr>
            <a:endParaRPr lang="en-US" sz="2800" dirty="0" smtClean="0"/>
          </a:p>
          <a:p>
            <a:pPr marL="342900" indent="-342900">
              <a:spcBef>
                <a:spcPct val="20000"/>
              </a:spcBef>
              <a:buClr>
                <a:schemeClr val="accent1"/>
              </a:buClr>
              <a:buSzPct val="70000"/>
              <a:buFont typeface="Wingdings" pitchFamily="2" charset="2"/>
              <a:buChar char="Ø"/>
            </a:pPr>
            <a:r>
              <a:rPr lang="en-US" sz="2800" dirty="0" smtClean="0"/>
              <a:t>Measure voltage once installed.  Higher power leg should go to the pump load leg and NOT to alarm jumped leg.</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67512"/>
            <a:ext cx="4368056" cy="5715000"/>
          </a:xfrm>
          <a:prstGeom prst="rect">
            <a:avLst/>
          </a:prstGeom>
        </p:spPr>
      </p:pic>
    </p:spTree>
    <p:extLst>
      <p:ext uri="{BB962C8B-B14F-4D97-AF65-F5344CB8AC3E}">
        <p14:creationId xmlns:p14="http://schemas.microsoft.com/office/powerpoint/2010/main" val="311064882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Electrical – </a:t>
            </a:r>
            <a:r>
              <a:rPr lang="en-US" sz="2400" dirty="0" smtClean="0"/>
              <a:t>Cable &amp; conduit</a:t>
            </a:r>
            <a:endParaRPr lang="en-US" sz="2400" dirty="0"/>
          </a:p>
        </p:txBody>
      </p:sp>
      <p:sp>
        <p:nvSpPr>
          <p:cNvPr id="4" name="Content Placeholder 3"/>
          <p:cNvSpPr>
            <a:spLocks noGrp="1"/>
          </p:cNvSpPr>
          <p:nvPr>
            <p:ph sz="half" idx="2"/>
          </p:nvPr>
        </p:nvSpPr>
        <p:spPr>
          <a:xfrm>
            <a:off x="4495800" y="1295400"/>
            <a:ext cx="4267200" cy="5105400"/>
          </a:xfrm>
        </p:spPr>
        <p:txBody>
          <a:bodyPr>
            <a:normAutofit fontScale="92500"/>
          </a:bodyPr>
          <a:lstStyle/>
          <a:p>
            <a:pPr>
              <a:buFont typeface="Wingdings" pitchFamily="2" charset="2"/>
              <a:buChar char="Ø"/>
            </a:pPr>
            <a:r>
              <a:rPr lang="en-US" dirty="0" smtClean="0"/>
              <a:t>Use only the cable provided</a:t>
            </a:r>
          </a:p>
          <a:p>
            <a:pPr>
              <a:buFont typeface="Wingdings" pitchFamily="2" charset="2"/>
              <a:buChar char="Ø"/>
            </a:pPr>
            <a:r>
              <a:rPr lang="en-US" b="1" u="sng" dirty="0" smtClean="0"/>
              <a:t>Do not splice </a:t>
            </a:r>
            <a:r>
              <a:rPr lang="en-US" dirty="0" smtClean="0"/>
              <a:t>underground cables</a:t>
            </a:r>
          </a:p>
          <a:p>
            <a:pPr>
              <a:buFont typeface="Wingdings" pitchFamily="2" charset="2"/>
              <a:buChar char="Ø"/>
            </a:pPr>
            <a:r>
              <a:rPr lang="en-US" dirty="0" smtClean="0"/>
              <a:t>Standard length is 32 feet</a:t>
            </a:r>
          </a:p>
          <a:p>
            <a:pPr lvl="1">
              <a:buFont typeface="Wingdings" pitchFamily="2" charset="2"/>
              <a:buChar char="Ø"/>
            </a:pPr>
            <a:r>
              <a:rPr lang="en-US" dirty="0" smtClean="0"/>
              <a:t>Additional lengths available – 50, 75 and 100 feet</a:t>
            </a:r>
          </a:p>
          <a:p>
            <a:pPr>
              <a:buFont typeface="Wingdings" pitchFamily="2" charset="2"/>
              <a:buChar char="Ø"/>
            </a:pPr>
            <a:r>
              <a:rPr lang="en-US" dirty="0" smtClean="0"/>
              <a:t>Cable is NEC rated for direct burial.</a:t>
            </a:r>
          </a:p>
          <a:p>
            <a:pPr>
              <a:buFont typeface="Wingdings" pitchFamily="2" charset="2"/>
              <a:buChar char="Ø"/>
            </a:pPr>
            <a:r>
              <a:rPr lang="en-US" sz="2600" b="1" u="sng" dirty="0" smtClean="0">
                <a:solidFill>
                  <a:srgbClr val="FF0000"/>
                </a:solidFill>
              </a:rPr>
              <a:t>We recommend cable to be installed in conduit whenever possible</a:t>
            </a:r>
            <a:endParaRPr lang="en-US" sz="2600" b="1" u="sng" dirty="0">
              <a:solidFill>
                <a:srgbClr val="FF0000"/>
              </a:solidFill>
            </a:endParaRPr>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3" name="Picture 2"/>
          <p:cNvPicPr>
            <a:picLocks noChangeAspect="1" noChangeArrowheads="1"/>
          </p:cNvPicPr>
          <p:nvPr/>
        </p:nvPicPr>
        <p:blipFill>
          <a:blip r:embed="rId3" cstate="email"/>
          <a:srcRect/>
          <a:stretch>
            <a:fillRect/>
          </a:stretch>
        </p:blipFill>
        <p:spPr bwMode="auto">
          <a:xfrm>
            <a:off x="381000" y="1371600"/>
            <a:ext cx="4210394" cy="2743200"/>
          </a:xfrm>
          <a:prstGeom prst="rect">
            <a:avLst/>
          </a:prstGeom>
          <a:noFill/>
          <a:ln w="9525">
            <a:noFill/>
            <a:miter lim="800000"/>
            <a:headEnd/>
            <a:tailEnd/>
          </a:ln>
        </p:spPr>
      </p:pic>
      <p:pic>
        <p:nvPicPr>
          <p:cNvPr id="4098" name="Picture 2" descr="C:\Users\Henry\Documents\EONE\Installer Training Images\Splice No 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2158" y="4267200"/>
            <a:ext cx="2548077" cy="1911350"/>
          </a:xfrm>
          <a:prstGeom prst="rect">
            <a:avLst/>
          </a:prstGeom>
          <a:noFill/>
          <a:extLst>
            <a:ext uri="{909E8E84-426E-40DD-AFC4-6F175D3DCCD1}">
              <a14:hiddenFill xmlns:a14="http://schemas.microsoft.com/office/drawing/2010/main">
                <a:solidFill>
                  <a:srgbClr val="FFFFFF"/>
                </a:solidFill>
              </a14:hiddenFill>
            </a:ext>
          </a:extLst>
        </p:spPr>
      </p:pic>
      <p:sp>
        <p:nvSpPr>
          <p:cNvPr id="9" name="&quot;No&quot; Symbol 8"/>
          <p:cNvSpPr/>
          <p:nvPr/>
        </p:nvSpPr>
        <p:spPr>
          <a:xfrm>
            <a:off x="1724197" y="4343400"/>
            <a:ext cx="1524000" cy="1524000"/>
          </a:xfrm>
          <a:prstGeom prst="noSmoking">
            <a:avLst>
              <a:gd name="adj" fmla="val 859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Electrical - </a:t>
            </a:r>
            <a:r>
              <a:rPr lang="en-US" sz="2400" dirty="0" smtClean="0"/>
              <a:t>Conduit</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7" name="Content Placeholder 3"/>
          <p:cNvSpPr txBox="1">
            <a:spLocks/>
          </p:cNvSpPr>
          <p:nvPr/>
        </p:nvSpPr>
        <p:spPr>
          <a:xfrm>
            <a:off x="4953000" y="1371600"/>
            <a:ext cx="3886200" cy="5105400"/>
          </a:xfrm>
          <a:prstGeom prst="rect">
            <a:avLst/>
          </a:prstGeom>
        </p:spPr>
        <p:txBody>
          <a:bodyPr vert="horz">
            <a:normAutofit fontScale="85000" lnSpcReduction="20000"/>
          </a:bodyPr>
          <a:lstStyle/>
          <a:p>
            <a:pPr marL="342900" indent="-342900">
              <a:spcBef>
                <a:spcPct val="20000"/>
              </a:spcBef>
              <a:buClr>
                <a:schemeClr val="accent1"/>
              </a:buClr>
              <a:buSzPct val="70000"/>
              <a:buFont typeface="Wingdings" pitchFamily="2" charset="2"/>
              <a:buChar char="Ø"/>
            </a:pPr>
            <a:r>
              <a:rPr lang="en-US" sz="2800" dirty="0" smtClean="0"/>
              <a:t>Conduit must be installed for the vertical rises to the access cover and to the alarm panel.</a:t>
            </a:r>
          </a:p>
          <a:p>
            <a:pPr marL="342900" indent="-342900">
              <a:spcBef>
                <a:spcPct val="20000"/>
              </a:spcBef>
              <a:buClr>
                <a:schemeClr val="accent1"/>
              </a:buClr>
              <a:buSzPct val="70000"/>
              <a:buFont typeface="Wingdings" pitchFamily="2" charset="2"/>
              <a:buChar char="Ø"/>
            </a:pPr>
            <a:r>
              <a:rPr lang="en-US" sz="2800" dirty="0" smtClean="0"/>
              <a:t> A minimum of 2’ of coverage is required per NEC</a:t>
            </a:r>
          </a:p>
          <a:p>
            <a:pPr marL="342900" indent="-342900">
              <a:spcBef>
                <a:spcPct val="20000"/>
              </a:spcBef>
              <a:buClr>
                <a:schemeClr val="accent1"/>
              </a:buClr>
              <a:buSzPct val="70000"/>
              <a:buFont typeface="Wingdings" pitchFamily="2" charset="2"/>
              <a:buChar char="Ø"/>
            </a:pPr>
            <a:r>
              <a:rPr lang="en-US" sz="2800" dirty="0" smtClean="0"/>
              <a:t>6- to 12-inch vertical settling loops required at bottom of each vertical riser for direct bury.</a:t>
            </a:r>
          </a:p>
          <a:p>
            <a:pPr marL="342900" indent="-342900">
              <a:spcBef>
                <a:spcPct val="20000"/>
              </a:spcBef>
              <a:buClr>
                <a:schemeClr val="accent1"/>
              </a:buClr>
              <a:buSzPct val="70000"/>
              <a:buFont typeface="Wingdings" pitchFamily="2" charset="2"/>
              <a:buChar char="Ø"/>
            </a:pPr>
            <a:r>
              <a:rPr lang="en-US" sz="2800" u="sng" dirty="0" smtClean="0">
                <a:solidFill>
                  <a:srgbClr val="FF0000"/>
                </a:solidFill>
              </a:rPr>
              <a:t>FRMA recommends cable to be installed in conduit</a:t>
            </a:r>
          </a:p>
          <a:p>
            <a:pPr marL="800100" lvl="1" indent="-342900">
              <a:spcBef>
                <a:spcPct val="20000"/>
              </a:spcBef>
              <a:buClr>
                <a:schemeClr val="accent1"/>
              </a:buClr>
              <a:buSzPct val="70000"/>
              <a:buFont typeface="Wingdings" pitchFamily="2" charset="2"/>
              <a:buChar char="Ø"/>
            </a:pPr>
            <a:r>
              <a:rPr lang="en-US" sz="1400" dirty="0" smtClean="0"/>
              <a:t>Cable is NEC rated for direct bury</a:t>
            </a:r>
          </a:p>
          <a:p>
            <a:pPr marL="800100" lvl="1" indent="-342900">
              <a:spcBef>
                <a:spcPct val="20000"/>
              </a:spcBef>
              <a:buClr>
                <a:schemeClr val="accent1"/>
              </a:buClr>
              <a:buSzPct val="70000"/>
              <a:buFont typeface="Wingdings" pitchFamily="2" charset="2"/>
              <a:buChar char="Ø"/>
            </a:pPr>
            <a:r>
              <a:rPr lang="en-US" sz="1400" dirty="0" smtClean="0"/>
              <a:t>Consult local codes and wiring inspectors for additional limitations</a:t>
            </a:r>
            <a:endParaRPr lang="en-US" sz="1600" dirty="0" smtClean="0"/>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pitchFamily="2" charset="2"/>
              <a:buChar char="Ø"/>
              <a:tabLst/>
              <a:defRPr/>
            </a:pPr>
            <a:endParaRPr kumimoji="0" lang="en-US" sz="2800" b="0" i="0" u="none" strike="noStrike" kern="1200" cap="none" spc="0" normalizeH="0" baseline="0" noProof="0" dirty="0">
              <a:ln>
                <a:noFill/>
              </a:ln>
              <a:solidFill>
                <a:schemeClr val="tx2"/>
              </a:solidFill>
              <a:effectLst/>
              <a:uLnTx/>
              <a:uFillTx/>
              <a:latin typeface="+mn-lt"/>
              <a:ea typeface="+mn-ea"/>
              <a:cs typeface="+mn-cs"/>
            </a:endParaRPr>
          </a:p>
        </p:txBody>
      </p:sp>
      <p:pic>
        <p:nvPicPr>
          <p:cNvPr id="3" name="Picture 2"/>
          <p:cNvPicPr>
            <a:picLocks noChangeAspect="1" noChangeArrowheads="1"/>
          </p:cNvPicPr>
          <p:nvPr/>
        </p:nvPicPr>
        <p:blipFill>
          <a:blip r:embed="rId3" cstate="email"/>
          <a:srcRect/>
          <a:stretch>
            <a:fillRect/>
          </a:stretch>
        </p:blipFill>
        <p:spPr bwMode="auto">
          <a:xfrm>
            <a:off x="533400" y="1371600"/>
            <a:ext cx="4210394" cy="2743200"/>
          </a:xfrm>
          <a:prstGeom prst="rect">
            <a:avLst/>
          </a:prstGeom>
          <a:noFill/>
          <a:ln w="9525">
            <a:noFill/>
            <a:miter lim="800000"/>
            <a:headEnd/>
            <a:tailEnd/>
          </a:ln>
        </p:spPr>
      </p:pic>
    </p:spTree>
    <p:extLst>
      <p:ext uri="{BB962C8B-B14F-4D97-AF65-F5344CB8AC3E}">
        <p14:creationId xmlns:p14="http://schemas.microsoft.com/office/powerpoint/2010/main" val="130304041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Electrical – </a:t>
            </a:r>
            <a:r>
              <a:rPr lang="en-US" sz="2400" dirty="0" smtClean="0"/>
              <a:t>tank connections</a:t>
            </a:r>
            <a:endParaRPr lang="en-US" sz="2400" dirty="0"/>
          </a:p>
        </p:txBody>
      </p:sp>
      <p:sp>
        <p:nvSpPr>
          <p:cNvPr id="4" name="Content Placeholder 3"/>
          <p:cNvSpPr>
            <a:spLocks noGrp="1"/>
          </p:cNvSpPr>
          <p:nvPr>
            <p:ph sz="half" idx="2"/>
          </p:nvPr>
        </p:nvSpPr>
        <p:spPr>
          <a:xfrm>
            <a:off x="4572000" y="1444752"/>
            <a:ext cx="4419600" cy="5184648"/>
          </a:xfrm>
        </p:spPr>
        <p:txBody>
          <a:bodyPr>
            <a:normAutofit/>
          </a:bodyPr>
          <a:lstStyle/>
          <a:p>
            <a:pPr>
              <a:buFont typeface="Wingdings" pitchFamily="2" charset="2"/>
              <a:buChar char="Ø"/>
            </a:pPr>
            <a:r>
              <a:rPr lang="en-US" dirty="0" smtClean="0"/>
              <a:t>Pull all of the cable out of the station until you reach the stop</a:t>
            </a:r>
          </a:p>
          <a:p>
            <a:pPr>
              <a:buFont typeface="Wingdings" pitchFamily="2" charset="2"/>
              <a:buChar char="Ø"/>
            </a:pPr>
            <a:r>
              <a:rPr lang="en-US" dirty="0" smtClean="0"/>
              <a:t>Tighten the Liquid Tight Cord Grip </a:t>
            </a:r>
          </a:p>
          <a:p>
            <a:pPr>
              <a:buFont typeface="Wingdings" pitchFamily="2" charset="2"/>
              <a:buChar char="Ø"/>
            </a:pPr>
            <a:r>
              <a:rPr lang="en-US" dirty="0" smtClean="0"/>
              <a:t>Install the cable shroud on HDPE stations</a:t>
            </a:r>
          </a:p>
          <a:p>
            <a:pPr>
              <a:buFont typeface="Wingdings" pitchFamily="2" charset="2"/>
              <a:buChar char="Ø"/>
            </a:pPr>
            <a:r>
              <a:rPr lang="en-US" b="1" dirty="0" smtClean="0"/>
              <a:t>Do Not </a:t>
            </a:r>
            <a:r>
              <a:rPr lang="en-US" dirty="0" smtClean="0"/>
              <a:t>penetrate the basin with conduit – Use provided tank penetration and cord grip</a:t>
            </a: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5122" name="Picture 2" descr="F:\My Documents\Weekly Reports\Pictures\Covalen\Pigeon Township\Pigeon Township, IN 9-17-13 025.jpg"/>
          <p:cNvPicPr>
            <a:picLocks noChangeAspect="1" noChangeArrowheads="1"/>
          </p:cNvPicPr>
          <p:nvPr/>
        </p:nvPicPr>
        <p:blipFill>
          <a:blip r:embed="rId3" cstate="email"/>
          <a:srcRect/>
          <a:stretch>
            <a:fillRect/>
          </a:stretch>
        </p:blipFill>
        <p:spPr bwMode="auto">
          <a:xfrm>
            <a:off x="762000" y="3962400"/>
            <a:ext cx="3011932" cy="2212848"/>
          </a:xfrm>
          <a:prstGeom prst="rect">
            <a:avLst/>
          </a:prstGeom>
          <a:noFill/>
        </p:spPr>
      </p:pic>
      <p:pic>
        <p:nvPicPr>
          <p:cNvPr id="5123" name="Picture 3" descr="F:\My Documents\Weekly Reports\Pictures\Covalen\Pigeon Township\Pigeon Township, IN 9-17-13 007.jpg"/>
          <p:cNvPicPr>
            <a:picLocks noChangeAspect="1" noChangeArrowheads="1"/>
          </p:cNvPicPr>
          <p:nvPr/>
        </p:nvPicPr>
        <p:blipFill>
          <a:blip r:embed="rId4" cstate="email"/>
          <a:srcRect/>
          <a:stretch>
            <a:fillRect/>
          </a:stretch>
        </p:blipFill>
        <p:spPr bwMode="auto">
          <a:xfrm>
            <a:off x="381000" y="1444752"/>
            <a:ext cx="3937233" cy="2212848"/>
          </a:xfrm>
          <a:prstGeom prst="rect">
            <a:avLst/>
          </a:prstGeom>
          <a:noFill/>
        </p:spPr>
      </p:pic>
      <p:sp>
        <p:nvSpPr>
          <p:cNvPr id="9" name="Oval 8"/>
          <p:cNvSpPr/>
          <p:nvPr/>
        </p:nvSpPr>
        <p:spPr>
          <a:xfrm>
            <a:off x="3124200" y="1981200"/>
            <a:ext cx="1143000" cy="1066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52600" y="4572000"/>
            <a:ext cx="1143000" cy="1066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
                                            <p:txEl>
                                              <p:pRg st="3" end="3"/>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5122"/>
                                        </p:tgtEl>
                                        <p:attrNameLst>
                                          <p:attrName>style.visibility</p:attrName>
                                        </p:attrNameLst>
                                      </p:cBhvr>
                                      <p:to>
                                        <p:strVal val="visible"/>
                                      </p:to>
                                    </p:set>
                                    <p:anim calcmode="lin" valueType="num">
                                      <p:cBhvr>
                                        <p:cTn id="29" dur="500" fill="hold"/>
                                        <p:tgtEl>
                                          <p:spTgt spid="5122"/>
                                        </p:tgtEl>
                                        <p:attrNameLst>
                                          <p:attrName>ppt_w</p:attrName>
                                        </p:attrNameLst>
                                      </p:cBhvr>
                                      <p:tavLst>
                                        <p:tav tm="0">
                                          <p:val>
                                            <p:fltVal val="0"/>
                                          </p:val>
                                        </p:tav>
                                        <p:tav tm="100000">
                                          <p:val>
                                            <p:strVal val="#ppt_w"/>
                                          </p:val>
                                        </p:tav>
                                      </p:tavLst>
                                    </p:anim>
                                    <p:anim calcmode="lin" valueType="num">
                                      <p:cBhvr>
                                        <p:cTn id="30" dur="500" fill="hold"/>
                                        <p:tgtEl>
                                          <p:spTgt spid="5122"/>
                                        </p:tgtEl>
                                        <p:attrNameLst>
                                          <p:attrName>ppt_h</p:attrName>
                                        </p:attrNameLst>
                                      </p:cBhvr>
                                      <p:tavLst>
                                        <p:tav tm="0">
                                          <p:val>
                                            <p:fltVal val="0"/>
                                          </p:val>
                                        </p:tav>
                                        <p:tav tm="100000">
                                          <p:val>
                                            <p:strVal val="#ppt_h"/>
                                          </p:val>
                                        </p:tav>
                                      </p:tavLst>
                                    </p:anim>
                                    <p:animEffect transition="in" filter="fade">
                                      <p:cBhvr>
                                        <p:cTn id="31" dur="500"/>
                                        <p:tgtEl>
                                          <p:spTgt spid="5122"/>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0" fill="hold" nodeType="withEffect">
                                  <p:stCondLst>
                                    <p:cond delay="0"/>
                                  </p:stCondLst>
                                  <p:childTnLst>
                                    <p:set>
                                      <p:cBhvr>
                                        <p:cTn id="43" dur="1" fill="hold">
                                          <p:stCondLst>
                                            <p:cond delay="0"/>
                                          </p:stCondLst>
                                        </p:cTn>
                                        <p:tgtEl>
                                          <p:spTgt spid="5123"/>
                                        </p:tgtEl>
                                        <p:attrNameLst>
                                          <p:attrName>style.visibility</p:attrName>
                                        </p:attrNameLst>
                                      </p:cBhvr>
                                      <p:to>
                                        <p:strVal val="visible"/>
                                      </p:to>
                                    </p:set>
                                    <p:anim calcmode="lin" valueType="num">
                                      <p:cBhvr>
                                        <p:cTn id="44" dur="500" fill="hold"/>
                                        <p:tgtEl>
                                          <p:spTgt spid="5123"/>
                                        </p:tgtEl>
                                        <p:attrNameLst>
                                          <p:attrName>ppt_w</p:attrName>
                                        </p:attrNameLst>
                                      </p:cBhvr>
                                      <p:tavLst>
                                        <p:tav tm="0">
                                          <p:val>
                                            <p:fltVal val="0"/>
                                          </p:val>
                                        </p:tav>
                                        <p:tav tm="100000">
                                          <p:val>
                                            <p:strVal val="#ppt_w"/>
                                          </p:val>
                                        </p:tav>
                                      </p:tavLst>
                                    </p:anim>
                                    <p:anim calcmode="lin" valueType="num">
                                      <p:cBhvr>
                                        <p:cTn id="45" dur="500" fill="hold"/>
                                        <p:tgtEl>
                                          <p:spTgt spid="5123"/>
                                        </p:tgtEl>
                                        <p:attrNameLst>
                                          <p:attrName>ppt_h</p:attrName>
                                        </p:attrNameLst>
                                      </p:cBhvr>
                                      <p:tavLst>
                                        <p:tav tm="0">
                                          <p:val>
                                            <p:fltVal val="0"/>
                                          </p:val>
                                        </p:tav>
                                        <p:tav tm="100000">
                                          <p:val>
                                            <p:strVal val="#ppt_h"/>
                                          </p:val>
                                        </p:tav>
                                      </p:tavLst>
                                    </p:anim>
                                    <p:animEffect transition="in" filter="fade">
                                      <p:cBhvr>
                                        <p:cTn id="46"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Penetration</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491158"/>
            <a:ext cx="4191000" cy="2942483"/>
          </a:xfrm>
        </p:spPr>
      </p:pic>
      <p:sp>
        <p:nvSpPr>
          <p:cNvPr id="4" name="Content Placeholder 3"/>
          <p:cNvSpPr>
            <a:spLocks noGrp="1"/>
          </p:cNvSpPr>
          <p:nvPr>
            <p:ph sz="half" idx="2"/>
          </p:nvPr>
        </p:nvSpPr>
        <p:spPr/>
        <p:txBody>
          <a:bodyPr>
            <a:normAutofit fontScale="92500" lnSpcReduction="10000"/>
          </a:bodyPr>
          <a:lstStyle/>
          <a:p>
            <a:r>
              <a:rPr lang="en-US" dirty="0" smtClean="0"/>
              <a:t>Conduit ends under cable shroud (provided)</a:t>
            </a:r>
          </a:p>
          <a:p>
            <a:r>
              <a:rPr lang="en-US" dirty="0" smtClean="0"/>
              <a:t>Do NOT make penetrations in the tank</a:t>
            </a:r>
          </a:p>
          <a:p>
            <a:r>
              <a:rPr lang="en-US" dirty="0" smtClean="0"/>
              <a:t>Tighten cord grip to assure watertight penetration.</a:t>
            </a:r>
          </a:p>
          <a:p>
            <a:r>
              <a:rPr lang="en-US" dirty="0" smtClean="0"/>
              <a:t>Verify that cord grip nut and O-ring are secure on inside of tank.</a:t>
            </a:r>
          </a:p>
          <a:p>
            <a:r>
              <a:rPr lang="en-US" dirty="0" smtClean="0"/>
              <a:t>Verify that EQD is securely tight and hanging in the proper position.</a:t>
            </a:r>
            <a:endParaRPr lang="en-US" dirty="0"/>
          </a:p>
        </p:txBody>
      </p:sp>
    </p:spTree>
    <p:extLst>
      <p:ext uri="{BB962C8B-B14F-4D97-AF65-F5344CB8AC3E}">
        <p14:creationId xmlns:p14="http://schemas.microsoft.com/office/powerpoint/2010/main" val="2147530520"/>
      </p:ext>
    </p:extLst>
  </p:cSld>
  <p:clrMapOvr>
    <a:masterClrMapping/>
  </p:clrMapOvr>
  <p:transition>
    <p:comb/>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t>Panels – </a:t>
            </a:r>
            <a:r>
              <a:rPr lang="en-US" sz="2400" dirty="0" smtClean="0"/>
              <a:t>rating &amp; location</a:t>
            </a:r>
            <a:endParaRPr lang="en-US" sz="2400" dirty="0"/>
          </a:p>
        </p:txBody>
      </p:sp>
      <p:sp>
        <p:nvSpPr>
          <p:cNvPr id="4" name="Content Placeholder 3"/>
          <p:cNvSpPr>
            <a:spLocks noGrp="1"/>
          </p:cNvSpPr>
          <p:nvPr>
            <p:ph sz="half" idx="2"/>
          </p:nvPr>
        </p:nvSpPr>
        <p:spPr/>
        <p:txBody>
          <a:bodyPr/>
          <a:lstStyle/>
          <a:p>
            <a:pPr>
              <a:buFont typeface="Wingdings" pitchFamily="2" charset="2"/>
              <a:buChar char="Ø"/>
            </a:pPr>
            <a:r>
              <a:rPr lang="en-US" dirty="0" smtClean="0"/>
              <a:t>All stations are provided with a NEMA 4X alarm panel</a:t>
            </a:r>
          </a:p>
          <a:p>
            <a:pPr>
              <a:buFont typeface="Wingdings" pitchFamily="2" charset="2"/>
              <a:buChar char="Ø"/>
            </a:pPr>
            <a:r>
              <a:rPr lang="en-US" dirty="0" smtClean="0"/>
              <a:t>Minimum mounting height of 36 inches</a:t>
            </a:r>
          </a:p>
          <a:p>
            <a:pPr>
              <a:buFont typeface="Wingdings" pitchFamily="2" charset="2"/>
              <a:buChar char="Ø"/>
            </a:pPr>
            <a:r>
              <a:rPr lang="en-US" dirty="0" smtClean="0"/>
              <a:t>Alarm panels must be located within sight of the pump, mounted on the building or on a suitable pole</a:t>
            </a:r>
          </a:p>
          <a:p>
            <a:pPr>
              <a:buFont typeface="Wingdings" pitchFamily="2" charset="2"/>
              <a:buChar char="Ø"/>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8" name="Content Placeholder 5" descr="Tennessee May 2012 130.jpg"/>
          <p:cNvPicPr>
            <a:picLocks noChangeAspect="1"/>
          </p:cNvPicPr>
          <p:nvPr/>
        </p:nvPicPr>
        <p:blipFill>
          <a:blip r:embed="rId3" cstate="email"/>
          <a:stretch>
            <a:fillRect/>
          </a:stretch>
        </p:blipFill>
        <p:spPr>
          <a:xfrm rot="16200000">
            <a:off x="194271" y="2320330"/>
            <a:ext cx="3932238" cy="2949179"/>
          </a:xfrm>
          <a:prstGeom prst="rect">
            <a:avLst/>
          </a:prstGeom>
          <a:effectLst>
            <a:outerShdw blurRad="50800" dist="38100" dir="2700000" algn="tl" rotWithShape="0">
              <a:prstClr val="black">
                <a:alpha val="40000"/>
              </a:prstClr>
            </a:outerShdw>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52"/>
            <a:ext cx="8686800" cy="841248"/>
          </a:xfrm>
        </p:spPr>
        <p:txBody>
          <a:bodyPr/>
          <a:lstStyle/>
          <a:p>
            <a:pPr algn="r"/>
            <a:r>
              <a:rPr lang="en-US" dirty="0" smtClean="0"/>
              <a:t>Panels - </a:t>
            </a:r>
            <a:r>
              <a:rPr lang="en-US" sz="2400" dirty="0" smtClean="0"/>
              <a:t>wiring</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33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38" name="Rectangle 2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5" name="Picture 2" descr="C:\Users\Henry\Dropbox\web page stuff\Simplex Gen Pa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552226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1447800"/>
            <a:ext cx="2971800"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Wire Alarm panel following the provided instructions located on the inner panel door</a:t>
            </a:r>
          </a:p>
          <a:p>
            <a:pPr marL="285750" indent="-285750">
              <a:buFont typeface="Arial" panose="020B0604020202020204" pitchFamily="34" charset="0"/>
              <a:buChar char="•"/>
            </a:pPr>
            <a:r>
              <a:rPr lang="en-US" u="sng" dirty="0" smtClean="0"/>
              <a:t>Failure to follow wiring instructions will void warranty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Instructions include:</a:t>
            </a:r>
          </a:p>
          <a:p>
            <a:pPr marL="742950" lvl="1" indent="-285750">
              <a:buFont typeface="Arial" panose="020B0604020202020204" pitchFamily="34" charset="0"/>
              <a:buChar char="•"/>
            </a:pPr>
            <a:r>
              <a:rPr lang="en-US" dirty="0" smtClean="0"/>
              <a:t>Panel height and location</a:t>
            </a:r>
          </a:p>
          <a:p>
            <a:pPr marL="742950" lvl="1" indent="-285750">
              <a:buFont typeface="Arial" panose="020B0604020202020204" pitchFamily="34" charset="0"/>
              <a:buChar char="•"/>
            </a:pPr>
            <a:r>
              <a:rPr lang="en-US" dirty="0" smtClean="0"/>
              <a:t>Proper Panel Penetration</a:t>
            </a:r>
          </a:p>
          <a:p>
            <a:pPr marL="742950" lvl="1" indent="-285750">
              <a:buFont typeface="Arial" panose="020B0604020202020204" pitchFamily="34" charset="0"/>
              <a:buChar char="•"/>
            </a:pPr>
            <a:r>
              <a:rPr lang="en-US" dirty="0" smtClean="0"/>
              <a:t>Correct Wiring Orientation</a:t>
            </a:r>
          </a:p>
          <a:p>
            <a:pPr marL="742950" lvl="1" indent="-285750">
              <a:buFont typeface="Arial" panose="020B0604020202020204" pitchFamily="34" charset="0"/>
              <a:buChar char="•"/>
            </a:pPr>
            <a:r>
              <a:rPr lang="en-US" dirty="0" smtClean="0"/>
              <a:t>Power feeder, size and amperage requirements</a:t>
            </a:r>
            <a:endParaRPr lang="en-US" dirty="0"/>
          </a:p>
        </p:txBody>
      </p:sp>
      <p:cxnSp>
        <p:nvCxnSpPr>
          <p:cNvPr id="5" name="Straight Arrow Connector 4"/>
          <p:cNvCxnSpPr/>
          <p:nvPr/>
        </p:nvCxnSpPr>
        <p:spPr>
          <a:xfrm>
            <a:off x="2971800" y="2057400"/>
            <a:ext cx="1905000" cy="762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1" name="TextBox 10"/>
          <p:cNvSpPr txBox="1"/>
          <p:nvPr/>
        </p:nvSpPr>
        <p:spPr>
          <a:xfrm>
            <a:off x="609600" y="5562600"/>
            <a:ext cx="1447800" cy="461665"/>
          </a:xfrm>
          <a:prstGeom prst="rect">
            <a:avLst/>
          </a:prstGeom>
          <a:noFill/>
        </p:spPr>
        <p:txBody>
          <a:bodyPr wrap="square" rtlCol="0">
            <a:spAutoFit/>
          </a:bodyPr>
          <a:lstStyle/>
          <a:p>
            <a:pPr algn="ctr"/>
            <a:r>
              <a:rPr lang="en-US" sz="2400" dirty="0" smtClean="0"/>
              <a:t>DH151</a:t>
            </a:r>
            <a:endParaRPr lang="en-US" sz="2400" dirty="0"/>
          </a:p>
        </p:txBody>
      </p:sp>
      <p:sp>
        <p:nvSpPr>
          <p:cNvPr id="12" name="TextBox 11"/>
          <p:cNvSpPr txBox="1"/>
          <p:nvPr/>
        </p:nvSpPr>
        <p:spPr>
          <a:xfrm>
            <a:off x="2667000" y="5562600"/>
            <a:ext cx="1295400" cy="461665"/>
          </a:xfrm>
          <a:prstGeom prst="rect">
            <a:avLst/>
          </a:prstGeom>
          <a:noFill/>
        </p:spPr>
        <p:txBody>
          <a:bodyPr wrap="square" rtlCol="0">
            <a:spAutoFit/>
          </a:bodyPr>
          <a:lstStyle/>
          <a:p>
            <a:pPr algn="ctr"/>
            <a:r>
              <a:rPr lang="en-US" sz="2400" dirty="0" smtClean="0"/>
              <a:t>DH 152</a:t>
            </a:r>
            <a:endParaRPr lang="en-US" sz="2400" dirty="0"/>
          </a:p>
        </p:txBody>
      </p:sp>
      <p:sp>
        <p:nvSpPr>
          <p:cNvPr id="13" name="TextBox 12"/>
          <p:cNvSpPr txBox="1"/>
          <p:nvPr/>
        </p:nvSpPr>
        <p:spPr>
          <a:xfrm>
            <a:off x="4648200" y="5558135"/>
            <a:ext cx="1295400" cy="461665"/>
          </a:xfrm>
          <a:prstGeom prst="rect">
            <a:avLst/>
          </a:prstGeom>
          <a:noFill/>
        </p:spPr>
        <p:txBody>
          <a:bodyPr wrap="square" rtlCol="0">
            <a:spAutoFit/>
          </a:bodyPr>
          <a:lstStyle/>
          <a:p>
            <a:pPr algn="ctr"/>
            <a:r>
              <a:rPr lang="en-US" sz="2400" dirty="0" smtClean="0"/>
              <a:t>DH272</a:t>
            </a:r>
            <a:endParaRPr lang="en-US" sz="2400" dirty="0"/>
          </a:p>
        </p:txBody>
      </p:sp>
      <p:sp>
        <p:nvSpPr>
          <p:cNvPr id="14" name="TextBox 13"/>
          <p:cNvSpPr txBox="1"/>
          <p:nvPr/>
        </p:nvSpPr>
        <p:spPr>
          <a:xfrm>
            <a:off x="7010400" y="5562600"/>
            <a:ext cx="1219200" cy="461665"/>
          </a:xfrm>
          <a:prstGeom prst="rect">
            <a:avLst/>
          </a:prstGeom>
          <a:noFill/>
        </p:spPr>
        <p:txBody>
          <a:bodyPr wrap="square" rtlCol="0">
            <a:spAutoFit/>
          </a:bodyPr>
          <a:lstStyle/>
          <a:p>
            <a:pPr algn="ctr"/>
            <a:r>
              <a:rPr lang="en-US" sz="2400" dirty="0" smtClean="0"/>
              <a:t>DH 502</a:t>
            </a:r>
            <a:endParaRPr lang="en-US" sz="2400" dirty="0"/>
          </a:p>
        </p:txBody>
      </p:sp>
      <p:pic>
        <p:nvPicPr>
          <p:cNvPr id="15" name="Content Placeholder 3"/>
          <p:cNvPicPr>
            <a:picLocks noChangeAspect="1"/>
          </p:cNvPicPr>
          <p:nvPr/>
        </p:nvPicPr>
        <p:blipFill>
          <a:blip r:embed="rId3" cstate="email">
            <a:extLst>
              <a:ext uri="{BEBA8EAE-BF5A-486C-A8C5-ECC9F3942E4B}">
                <a14:imgProps xmlns:a14="http://schemas.microsoft.com/office/drawing/2010/main">
                  <a14:imgLayer r:embed="rId4">
                    <a14:imgEffect>
                      <a14:backgroundRemoval t="1348" b="98922" l="3125" r="95313">
                        <a14:foregroundMark x1="30729" y1="39084" x2="33333" y2="41509"/>
                        <a14:foregroundMark x1="63542" y1="65229" x2="72917" y2="69003"/>
                      </a14:backgroundRemoval>
                    </a14:imgEffect>
                  </a14:imgLayer>
                </a14:imgProps>
              </a:ext>
              <a:ext uri="{28A0092B-C50C-407E-A947-70E740481C1C}">
                <a14:useLocalDpi xmlns:a14="http://schemas.microsoft.com/office/drawing/2010/main" val="0"/>
              </a:ext>
            </a:extLst>
          </a:blip>
          <a:stretch>
            <a:fillRect/>
          </a:stretch>
        </p:blipFill>
        <p:spPr>
          <a:xfrm>
            <a:off x="2435352" y="1648046"/>
            <a:ext cx="1755648" cy="3392424"/>
          </a:xfrm>
          <a:prstGeom prst="rect">
            <a:avLst/>
          </a:prstGeom>
        </p:spPr>
      </p:pic>
      <p:pic>
        <p:nvPicPr>
          <p:cNvPr id="16" name="Picture 15"/>
          <p:cNvPicPr>
            <a:picLocks noChangeAspect="1"/>
          </p:cNvPicPr>
          <p:nvPr/>
        </p:nvPicPr>
        <p:blipFill>
          <a:blip r:embed="rId5" cstate="email">
            <a:extLst>
              <a:ext uri="{BEBA8EAE-BF5A-486C-A8C5-ECC9F3942E4B}">
                <a14:imgProps xmlns:a14="http://schemas.microsoft.com/office/drawing/2010/main">
                  <a14:imgLayer r:embed="rId6">
                    <a14:imgEffect>
                      <a14:backgroundRemoval t="0" b="96000" l="794" r="94444"/>
                    </a14:imgEffect>
                  </a14:imgLayer>
                </a14:imgProps>
              </a:ext>
              <a:ext uri="{28A0092B-C50C-407E-A947-70E740481C1C}">
                <a14:useLocalDpi xmlns:a14="http://schemas.microsoft.com/office/drawing/2010/main" val="0"/>
              </a:ext>
            </a:extLst>
          </a:blip>
          <a:stretch>
            <a:fillRect/>
          </a:stretch>
        </p:blipFill>
        <p:spPr>
          <a:xfrm>
            <a:off x="4419600" y="1887532"/>
            <a:ext cx="1828800" cy="3265714"/>
          </a:xfrm>
          <a:prstGeom prst="rect">
            <a:avLst/>
          </a:prstGeom>
        </p:spPr>
      </p:pic>
      <p:grpSp>
        <p:nvGrpSpPr>
          <p:cNvPr id="17" name="Group 16"/>
          <p:cNvGrpSpPr/>
          <p:nvPr/>
        </p:nvGrpSpPr>
        <p:grpSpPr>
          <a:xfrm>
            <a:off x="6477000" y="1828800"/>
            <a:ext cx="2307449" cy="3200400"/>
            <a:chOff x="1143000" y="2133600"/>
            <a:chExt cx="2781300" cy="3857625"/>
          </a:xfrm>
        </p:grpSpPr>
        <p:pic>
          <p:nvPicPr>
            <p:cNvPr id="18" name="Picture 17"/>
            <p:cNvPicPr>
              <a:picLocks noChangeAspect="1"/>
            </p:cNvPicPr>
            <p:nvPr/>
          </p:nvPicPr>
          <p:blipFill>
            <a:blip r:embed="rId7" cstate="email">
              <a:extLst>
                <a:ext uri="{BEBA8EAE-BF5A-486C-A8C5-ECC9F3942E4B}">
                  <a14:imgProps xmlns:a14="http://schemas.microsoft.com/office/drawing/2010/main">
                    <a14:imgLayer r:embed="rId8">
                      <a14:imgEffect>
                        <a14:backgroundRemoval t="1975" b="96790" l="0" r="96918"/>
                      </a14:imgEffect>
                    </a14:imgLayer>
                  </a14:imgProps>
                </a:ext>
                <a:ext uri="{28A0092B-C50C-407E-A947-70E740481C1C}">
                  <a14:useLocalDpi xmlns:a14="http://schemas.microsoft.com/office/drawing/2010/main" val="0"/>
                </a:ext>
              </a:extLst>
            </a:blip>
            <a:stretch>
              <a:fillRect/>
            </a:stretch>
          </p:blipFill>
          <p:spPr>
            <a:xfrm>
              <a:off x="1143000" y="2133600"/>
              <a:ext cx="2781300" cy="3857625"/>
            </a:xfrm>
            <a:prstGeom prst="rect">
              <a:avLst/>
            </a:prstGeom>
          </p:spPr>
        </p:pic>
        <p:pic>
          <p:nvPicPr>
            <p:cNvPr id="19" name="Content Placeholder 3"/>
            <p:cNvPicPr>
              <a:picLocks noChangeAspect="1"/>
            </p:cNvPicPr>
            <p:nvPr/>
          </p:nvPicPr>
          <p:blipFill rotWithShape="1">
            <a:blip r:embed="rId9" cstate="email">
              <a:extLst>
                <a:ext uri="{BEBA8EAE-BF5A-486C-A8C5-ECC9F3942E4B}">
                  <a14:imgProps xmlns:a14="http://schemas.microsoft.com/office/drawing/2010/main">
                    <a14:imgLayer r:embed="rId4">
                      <a14:imgEffect>
                        <a14:backgroundRemoval t="1348" b="98922" l="3125" r="95313">
                          <a14:foregroundMark x1="30729" y1="39084" x2="33333" y2="41509"/>
                          <a14:foregroundMark x1="63542" y1="65229" x2="72917" y2="69003"/>
                        </a14:backgroundRemoval>
                      </a14:imgEffect>
                    </a14:imgLayer>
                  </a14:imgProps>
                </a:ext>
                <a:ext uri="{28A0092B-C50C-407E-A947-70E740481C1C}">
                  <a14:useLocalDpi xmlns:a14="http://schemas.microsoft.com/office/drawing/2010/main" val="0"/>
                </a:ext>
              </a:extLst>
            </a:blip>
            <a:srcRect/>
            <a:stretch/>
          </p:blipFill>
          <p:spPr>
            <a:xfrm>
              <a:off x="1597152" y="2209800"/>
              <a:ext cx="1755648" cy="424944"/>
            </a:xfrm>
            <a:prstGeom prst="rect">
              <a:avLst/>
            </a:prstGeom>
          </p:spPr>
        </p:pic>
      </p:grpSp>
      <p:pic>
        <p:nvPicPr>
          <p:cNvPr id="20" name="Picture 19"/>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7609" b="87681" l="13000" r="86000"/>
                    </a14:imgEffect>
                  </a14:imgLayer>
                </a14:imgProps>
              </a:ext>
              <a:ext uri="{28A0092B-C50C-407E-A947-70E740481C1C}">
                <a14:useLocalDpi xmlns:a14="http://schemas.microsoft.com/office/drawing/2010/main" val="0"/>
              </a:ext>
            </a:extLst>
          </a:blip>
          <a:srcRect/>
          <a:stretch/>
        </p:blipFill>
        <p:spPr>
          <a:xfrm>
            <a:off x="457200" y="2153092"/>
            <a:ext cx="1849179" cy="2923954"/>
          </a:xfrm>
          <a:prstGeom prst="rect">
            <a:avLst/>
          </a:prstGeom>
        </p:spPr>
      </p:pic>
      <p:sp>
        <p:nvSpPr>
          <p:cNvPr id="21" name="Title 1"/>
          <p:cNvSpPr>
            <a:spLocks noGrp="1"/>
          </p:cNvSpPr>
          <p:nvPr>
            <p:ph type="title"/>
          </p:nvPr>
        </p:nvSpPr>
        <p:spPr>
          <a:xfrm>
            <a:off x="301752" y="152400"/>
            <a:ext cx="8686800" cy="841248"/>
          </a:xfrm>
        </p:spPr>
        <p:txBody>
          <a:bodyPr>
            <a:normAutofit fontScale="90000"/>
          </a:bodyPr>
          <a:lstStyle/>
          <a:p>
            <a:pPr algn="r"/>
            <a:r>
              <a:rPr lang="en-US" dirty="0" smtClean="0"/>
              <a:t>Overview</a:t>
            </a:r>
            <a:br>
              <a:rPr lang="en-US" dirty="0" smtClean="0"/>
            </a:br>
            <a:r>
              <a:rPr lang="en-US" sz="2400" dirty="0" smtClean="0"/>
              <a:t>d series stations</a:t>
            </a:r>
            <a:endParaRPr lang="en-US" dirty="0"/>
          </a:p>
        </p:txBody>
      </p:sp>
    </p:spTree>
    <p:extLst>
      <p:ext uri="{BB962C8B-B14F-4D97-AF65-F5344CB8AC3E}">
        <p14:creationId xmlns:p14="http://schemas.microsoft.com/office/powerpoint/2010/main" val="1833916300"/>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4">
                                            <p:txEl>
                                              <p:pRg st="0" end="0"/>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8" presetClass="emph" presetSubtype="0" fill="hold" nodeType="withEffect">
                                  <p:stCondLst>
                                    <p:cond delay="0"/>
                                  </p:stCondLst>
                                  <p:childTnLst>
                                    <p:animRot by="21600000">
                                      <p:cBhvr>
                                        <p:cTn id="31" dur="500" fill="hold"/>
                                        <p:tgtEl>
                                          <p:spTgt spid="20"/>
                                        </p:tgtEl>
                                        <p:attrNameLst>
                                          <p:attrName>r</p:attrName>
                                        </p:attrNameLst>
                                      </p:cBhvr>
                                    </p:animRot>
                                  </p:childTnLst>
                                </p:cTn>
                              </p:par>
                              <p:par>
                                <p:cTn id="32" presetID="53"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8" presetClass="emph" presetSubtype="0" fill="hold" nodeType="withEffect">
                                  <p:stCondLst>
                                    <p:cond delay="0"/>
                                  </p:stCondLst>
                                  <p:childTnLst>
                                    <p:animRot by="-21600000">
                                      <p:cBhvr>
                                        <p:cTn id="38" dur="500" fill="hold"/>
                                        <p:tgtEl>
                                          <p:spTgt spid="15"/>
                                        </p:tgtEl>
                                        <p:attrNameLst>
                                          <p:attrName>r</p:attrName>
                                        </p:attrNameLst>
                                      </p:cBhvr>
                                    </p:animRot>
                                  </p:childTnLst>
                                </p:cTn>
                              </p:par>
                              <p:par>
                                <p:cTn id="39" presetID="53"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8" presetClass="emph" presetSubtype="0" fill="hold" nodeType="withEffect">
                                  <p:stCondLst>
                                    <p:cond delay="0"/>
                                  </p:stCondLst>
                                  <p:childTnLst>
                                    <p:animRot by="21600000">
                                      <p:cBhvr>
                                        <p:cTn id="45" dur="500" fill="hold"/>
                                        <p:tgtEl>
                                          <p:spTgt spid="16"/>
                                        </p:tgtEl>
                                        <p:attrNameLst>
                                          <p:attrName>r</p:attrName>
                                        </p:attrNameLst>
                                      </p:cBhvr>
                                    </p:animRot>
                                  </p:childTnLst>
                                </p:cTn>
                              </p:par>
                              <p:par>
                                <p:cTn id="46" presetID="53"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8" presetClass="emph" presetSubtype="0" fill="hold" nodeType="withEffect">
                                  <p:stCondLst>
                                    <p:cond delay="0"/>
                                  </p:stCondLst>
                                  <p:childTnLst>
                                    <p:animRot by="-21600000">
                                      <p:cBhvr>
                                        <p:cTn id="52" dur="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52"/>
            <a:ext cx="8686800" cy="841248"/>
          </a:xfrm>
        </p:spPr>
        <p:txBody>
          <a:bodyPr/>
          <a:lstStyle/>
          <a:p>
            <a:pPr algn="r"/>
            <a:r>
              <a:rPr lang="en-US" dirty="0" smtClean="0"/>
              <a:t>Panels - </a:t>
            </a:r>
            <a:r>
              <a:rPr lang="en-US" sz="2400" dirty="0" smtClean="0"/>
              <a:t>wiring</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13313" name="Picture 2" descr="P1010066"/>
          <p:cNvPicPr>
            <a:picLocks noChangeAspect="1" noChangeArrowheads="1"/>
          </p:cNvPicPr>
          <p:nvPr/>
        </p:nvPicPr>
        <p:blipFill>
          <a:blip r:embed="rId3" cstate="email"/>
          <a:srcRect/>
          <a:stretch>
            <a:fillRect/>
          </a:stretch>
        </p:blipFill>
        <p:spPr bwMode="auto">
          <a:xfrm>
            <a:off x="2105025" y="1323975"/>
            <a:ext cx="3914775" cy="5076825"/>
          </a:xfrm>
          <a:prstGeom prst="rect">
            <a:avLst/>
          </a:prstGeom>
          <a:noFill/>
        </p:spPr>
      </p:pic>
      <p:sp>
        <p:nvSpPr>
          <p:cNvPr id="13327" name="Text Box 15"/>
          <p:cNvSpPr txBox="1">
            <a:spLocks noChangeArrowheads="1"/>
          </p:cNvSpPr>
          <p:nvPr/>
        </p:nvSpPr>
        <p:spPr bwMode="auto">
          <a:xfrm>
            <a:off x="49212" y="3752850"/>
            <a:ext cx="1931988" cy="561975"/>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Panel mounted securely 4’ to 5’ off of the ground</a:t>
            </a:r>
            <a:endParaRPr kumimoji="0" lang="en-US" sz="1800" b="0" i="0" u="none" strike="noStrike" cap="none" normalizeH="0" baseline="0" smtClean="0">
              <a:ln>
                <a:noFill/>
              </a:ln>
              <a:solidFill>
                <a:schemeClr val="tx1"/>
              </a:solidFill>
              <a:effectLst/>
              <a:latin typeface="Arial" pitchFamily="34" charset="0"/>
            </a:endParaRPr>
          </a:p>
        </p:txBody>
      </p:sp>
      <p:sp>
        <p:nvSpPr>
          <p:cNvPr id="13326" name="Text Box 14"/>
          <p:cNvSpPr txBox="1">
            <a:spLocks noChangeArrowheads="1"/>
          </p:cNvSpPr>
          <p:nvPr/>
        </p:nvSpPr>
        <p:spPr bwMode="auto">
          <a:xfrm>
            <a:off x="6324600" y="1905000"/>
            <a:ext cx="2354263" cy="523875"/>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Hard Wired / Wireless switch in correct position</a:t>
            </a:r>
            <a:endParaRPr kumimoji="0" lang="en-US" sz="1800" b="0" i="0" u="none" strike="noStrike" cap="none" normalizeH="0" baseline="0" smtClean="0">
              <a:ln>
                <a:noFill/>
              </a:ln>
              <a:solidFill>
                <a:schemeClr val="tx1"/>
              </a:solidFill>
              <a:effectLst/>
              <a:latin typeface="Arial" pitchFamily="34" charset="0"/>
            </a:endParaRPr>
          </a:p>
        </p:txBody>
      </p:sp>
      <p:sp>
        <p:nvSpPr>
          <p:cNvPr id="13322" name="AutoShape 10"/>
          <p:cNvSpPr>
            <a:spLocks noChangeShapeType="1"/>
          </p:cNvSpPr>
          <p:nvPr/>
        </p:nvSpPr>
        <p:spPr bwMode="auto">
          <a:xfrm flipH="1" flipV="1">
            <a:off x="4229100" y="4389437"/>
            <a:ext cx="1933575" cy="1514475"/>
          </a:xfrm>
          <a:prstGeom prst="straightConnector1">
            <a:avLst/>
          </a:prstGeom>
          <a:noFill/>
          <a:ln w="28575">
            <a:solidFill>
              <a:srgbClr val="FFFFFF"/>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21" name="Text Box 9"/>
          <p:cNvSpPr txBox="1">
            <a:spLocks noChangeArrowheads="1"/>
          </p:cNvSpPr>
          <p:nvPr/>
        </p:nvSpPr>
        <p:spPr bwMode="auto">
          <a:xfrm>
            <a:off x="6019800" y="4702175"/>
            <a:ext cx="2952750" cy="479425"/>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996600"/>
                </a:solidFill>
                <a:effectLst/>
                <a:latin typeface="Calibri" pitchFamily="34" charset="0"/>
                <a:ea typeface="Calibri" pitchFamily="34" charset="0"/>
                <a:cs typeface="Times New Roman" pitchFamily="18" charset="0"/>
              </a:rPr>
              <a:t>Manual Run, </a:t>
            </a:r>
            <a:r>
              <a:rPr kumimoji="0" lang="en-US" sz="1300" b="1" i="0" u="none" strike="noStrike" cap="none" normalizeH="0" baseline="0" dirty="0" smtClean="0">
                <a:ln>
                  <a:noFill/>
                </a:ln>
                <a:solidFill>
                  <a:srgbClr val="FFFF00"/>
                </a:solidFill>
                <a:effectLst/>
                <a:latin typeface="Calibri" pitchFamily="34" charset="0"/>
                <a:ea typeface="Calibri" pitchFamily="34" charset="0"/>
                <a:cs typeface="Times New Roman" pitchFamily="18" charset="0"/>
              </a:rPr>
              <a:t>Alarm Feed, </a:t>
            </a:r>
            <a:r>
              <a:rPr kumimoji="0" lang="en-US" sz="1300" b="1" i="0" u="none" strike="noStrike" cap="none" normalizeH="0" baseline="0" dirty="0" smtClean="0">
                <a:ln>
                  <a:noFill/>
                </a:ln>
                <a:solidFill>
                  <a:srgbClr val="8DB3E2"/>
                </a:solidFill>
                <a:effectLst/>
                <a:latin typeface="Calibri" pitchFamily="34" charset="0"/>
                <a:ea typeface="Calibri" pitchFamily="34" charset="0"/>
                <a:cs typeface="Times New Roman" pitchFamily="18" charset="0"/>
              </a:rPr>
              <a:t>Alarm Return </a:t>
            </a:r>
            <a:r>
              <a:rPr kumimoji="0" lang="en-US" sz="13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correct terminal</a:t>
            </a:r>
            <a:endParaRPr kumimoji="0" lang="en-US" sz="1800" b="0" i="0" u="none" strike="noStrike" cap="none" normalizeH="0" baseline="0" dirty="0" smtClean="0">
              <a:ln>
                <a:noFill/>
              </a:ln>
              <a:solidFill>
                <a:schemeClr val="tx1"/>
              </a:solidFill>
              <a:effectLst/>
              <a:latin typeface="Arial" pitchFamily="34" charset="0"/>
            </a:endParaRPr>
          </a:p>
        </p:txBody>
      </p:sp>
      <p:sp>
        <p:nvSpPr>
          <p:cNvPr id="13320" name="AutoShape 8"/>
          <p:cNvSpPr>
            <a:spLocks noChangeShapeType="1"/>
          </p:cNvSpPr>
          <p:nvPr/>
        </p:nvSpPr>
        <p:spPr bwMode="auto">
          <a:xfrm flipH="1" flipV="1">
            <a:off x="2971800" y="5070475"/>
            <a:ext cx="3190875" cy="833437"/>
          </a:xfrm>
          <a:prstGeom prst="straightConnector1">
            <a:avLst/>
          </a:prstGeom>
          <a:noFill/>
          <a:ln w="2857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19" name="AutoShape 7"/>
          <p:cNvSpPr>
            <a:spLocks noChangeShapeType="1"/>
          </p:cNvSpPr>
          <p:nvPr/>
        </p:nvSpPr>
        <p:spPr bwMode="auto">
          <a:xfrm flipH="1" flipV="1">
            <a:off x="2971800" y="4846637"/>
            <a:ext cx="3190875" cy="1057275"/>
          </a:xfrm>
          <a:prstGeom prst="straightConnector1">
            <a:avLst/>
          </a:prstGeom>
          <a:noFill/>
          <a:ln w="28575">
            <a:solidFill>
              <a:srgbClr val="FF00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18" name="AutoShape 6"/>
          <p:cNvSpPr>
            <a:spLocks noChangeShapeType="1"/>
          </p:cNvSpPr>
          <p:nvPr/>
        </p:nvSpPr>
        <p:spPr bwMode="auto">
          <a:xfrm flipH="1" flipV="1">
            <a:off x="4676775" y="5070475"/>
            <a:ext cx="1485900" cy="833437"/>
          </a:xfrm>
          <a:prstGeom prst="straightConnector1">
            <a:avLst/>
          </a:prstGeom>
          <a:noFill/>
          <a:ln w="28575">
            <a:solidFill>
              <a:srgbClr val="00B05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16" name="AutoShape 4"/>
          <p:cNvSpPr>
            <a:spLocks noChangeShapeType="1"/>
          </p:cNvSpPr>
          <p:nvPr/>
        </p:nvSpPr>
        <p:spPr bwMode="auto">
          <a:xfrm flipH="1">
            <a:off x="4645025" y="2155825"/>
            <a:ext cx="1679575" cy="968375"/>
          </a:xfrm>
          <a:prstGeom prst="straightConnector1">
            <a:avLst/>
          </a:prstGeom>
          <a:noFill/>
          <a:ln w="28575">
            <a:solidFill>
              <a:srgbClr val="FABF8F"/>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15" name="AutoShape 3"/>
          <p:cNvSpPr>
            <a:spLocks noChangeShapeType="1"/>
          </p:cNvSpPr>
          <p:nvPr/>
        </p:nvSpPr>
        <p:spPr bwMode="auto">
          <a:xfrm flipH="1" flipV="1">
            <a:off x="3902074" y="5627686"/>
            <a:ext cx="288925" cy="620713"/>
          </a:xfrm>
          <a:prstGeom prst="straightConnector1">
            <a:avLst/>
          </a:prstGeom>
          <a:noFill/>
          <a:ln w="2857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14" name="AutoShape 2"/>
          <p:cNvSpPr>
            <a:spLocks noChangeShapeType="1"/>
          </p:cNvSpPr>
          <p:nvPr/>
        </p:nvSpPr>
        <p:spPr bwMode="auto">
          <a:xfrm flipV="1">
            <a:off x="4191000" y="5616574"/>
            <a:ext cx="254000" cy="631826"/>
          </a:xfrm>
          <a:prstGeom prst="straightConnector1">
            <a:avLst/>
          </a:prstGeom>
          <a:noFill/>
          <a:ln w="2857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28" name="Text Box 16"/>
          <p:cNvSpPr txBox="1">
            <a:spLocks noChangeArrowheads="1"/>
          </p:cNvSpPr>
          <p:nvPr/>
        </p:nvSpPr>
        <p:spPr bwMode="auto">
          <a:xfrm>
            <a:off x="6172200" y="5638800"/>
            <a:ext cx="2478088" cy="584200"/>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Four wires from source:</a:t>
            </a:r>
            <a:r>
              <a:rPr kumimoji="0" lang="en-US" sz="13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  </a:t>
            </a:r>
            <a:r>
              <a:rPr kumimoji="0" lang="en-US" sz="13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L1</a:t>
            </a:r>
            <a:r>
              <a:rPr kumimoji="0" lang="en-US" sz="13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L2, </a:t>
            </a:r>
            <a:br>
              <a:rPr kumimoji="0" lang="en-US" sz="13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sz="13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Neutral (white wire) &amp; </a:t>
            </a:r>
            <a:r>
              <a:rPr kumimoji="0" lang="en-US" sz="1300" b="1" i="0" u="none" strike="noStrike" cap="none" normalizeH="0" baseline="0" dirty="0" smtClean="0">
                <a:ln>
                  <a:noFill/>
                </a:ln>
                <a:solidFill>
                  <a:srgbClr val="00B050"/>
                </a:solidFill>
                <a:effectLst/>
                <a:latin typeface="Calibri" pitchFamily="34" charset="0"/>
                <a:ea typeface="Calibri" pitchFamily="34" charset="0"/>
                <a:cs typeface="Times New Roman" pitchFamily="18" charset="0"/>
              </a:rPr>
              <a:t>Ground</a:t>
            </a:r>
            <a:endParaRPr kumimoji="0" lang="en-US" sz="1800" b="0" i="0" u="none" strike="noStrike" cap="none" normalizeH="0" baseline="0" dirty="0" smtClean="0">
              <a:ln>
                <a:noFill/>
              </a:ln>
              <a:solidFill>
                <a:schemeClr val="tx1"/>
              </a:solidFill>
              <a:effectLst/>
              <a:latin typeface="Arial" pitchFamily="34" charset="0"/>
            </a:endParaRPr>
          </a:p>
        </p:txBody>
      </p:sp>
      <p:sp>
        <p:nvSpPr>
          <p:cNvPr id="13325" name="AutoShape 13"/>
          <p:cNvSpPr>
            <a:spLocks noChangeShapeType="1"/>
          </p:cNvSpPr>
          <p:nvPr/>
        </p:nvSpPr>
        <p:spPr bwMode="auto">
          <a:xfrm flipH="1" flipV="1">
            <a:off x="4425950" y="4189412"/>
            <a:ext cx="1593850" cy="746125"/>
          </a:xfrm>
          <a:prstGeom prst="straightConnector1">
            <a:avLst/>
          </a:prstGeom>
          <a:noFill/>
          <a:ln w="28575">
            <a:solidFill>
              <a:srgbClr val="FFFF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23" name="AutoShape 11"/>
          <p:cNvSpPr>
            <a:spLocks noChangeShapeType="1"/>
          </p:cNvSpPr>
          <p:nvPr/>
        </p:nvSpPr>
        <p:spPr bwMode="auto">
          <a:xfrm flipH="1" flipV="1">
            <a:off x="4511675" y="4062412"/>
            <a:ext cx="1508125" cy="628650"/>
          </a:xfrm>
          <a:prstGeom prst="straightConnector1">
            <a:avLst/>
          </a:prstGeom>
          <a:noFill/>
          <a:ln w="28575">
            <a:solidFill>
              <a:srgbClr val="8DB3E2"/>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24" name="AutoShape 12"/>
          <p:cNvSpPr>
            <a:spLocks noChangeShapeType="1"/>
          </p:cNvSpPr>
          <p:nvPr/>
        </p:nvSpPr>
        <p:spPr bwMode="auto">
          <a:xfrm flipH="1" flipV="1">
            <a:off x="4305300" y="4246562"/>
            <a:ext cx="1714500" cy="904875"/>
          </a:xfrm>
          <a:prstGeom prst="straightConnector1">
            <a:avLst/>
          </a:prstGeom>
          <a:noFill/>
          <a:ln w="28575">
            <a:solidFill>
              <a:srgbClr val="6633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31" name="Text Box 19"/>
          <p:cNvSpPr txBox="1">
            <a:spLocks noChangeArrowheads="1"/>
          </p:cNvSpPr>
          <p:nvPr/>
        </p:nvSpPr>
        <p:spPr bwMode="auto">
          <a:xfrm>
            <a:off x="1874838" y="1495425"/>
            <a:ext cx="1477962" cy="561975"/>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Pump Power </a:t>
            </a:r>
            <a:r>
              <a:rPr kumimoji="0" lang="en-US" sz="1300" b="1" i="0" u="none" strike="noStrike" cap="none" normalizeH="0" baseline="0" smtClean="0">
                <a:ln>
                  <a:noFill/>
                </a:ln>
                <a:solidFill>
                  <a:srgbClr val="FF0000"/>
                </a:solidFill>
                <a:effectLst/>
                <a:latin typeface="Calibri" pitchFamily="34" charset="0"/>
                <a:ea typeface="Calibri" pitchFamily="34" charset="0"/>
                <a:cs typeface="Times New Roman" pitchFamily="18" charset="0"/>
              </a:rPr>
              <a:t>L1</a:t>
            </a:r>
            <a:r>
              <a:rPr kumimoji="0" lang="en-US" sz="13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&amp; Pump Power L2</a:t>
            </a:r>
            <a:endParaRPr kumimoji="0" lang="en-US" sz="1800" b="0" i="0" u="none" strike="noStrike" cap="none" normalizeH="0" baseline="0" smtClean="0">
              <a:ln>
                <a:noFill/>
              </a:ln>
              <a:solidFill>
                <a:schemeClr val="tx1"/>
              </a:solidFill>
              <a:effectLst/>
              <a:latin typeface="Arial" pitchFamily="34" charset="0"/>
            </a:endParaRPr>
          </a:p>
        </p:txBody>
      </p:sp>
      <p:sp>
        <p:nvSpPr>
          <p:cNvPr id="13330" name="AutoShape 18"/>
          <p:cNvSpPr>
            <a:spLocks noChangeShapeType="1"/>
          </p:cNvSpPr>
          <p:nvPr/>
        </p:nvSpPr>
        <p:spPr bwMode="auto">
          <a:xfrm>
            <a:off x="2682875" y="2084387"/>
            <a:ext cx="0" cy="860425"/>
          </a:xfrm>
          <a:prstGeom prst="straightConnector1">
            <a:avLst/>
          </a:prstGeom>
          <a:noFill/>
          <a:ln w="28575">
            <a:solidFill>
              <a:srgbClr val="000000"/>
            </a:solidFill>
            <a:round/>
            <a:headEnd/>
            <a:tailEnd type="arrow" w="med" len="med"/>
          </a:ln>
        </p:spPr>
        <p:txBody>
          <a:bodyPr vert="horz" wrap="square" lIns="91440" tIns="45720" rIns="91440" bIns="45720" numCol="1" anchor="t" anchorCtr="0" compatLnSpc="1">
            <a:prstTxWarp prst="textNoShape">
              <a:avLst/>
            </a:prstTxWarp>
          </a:bodyPr>
          <a:lstStyle/>
          <a:p>
            <a:endParaRPr lang="en-US"/>
          </a:p>
        </p:txBody>
      </p:sp>
      <p:sp>
        <p:nvSpPr>
          <p:cNvPr id="13329" name="AutoShape 17"/>
          <p:cNvSpPr>
            <a:spLocks noChangeShapeType="1"/>
          </p:cNvSpPr>
          <p:nvPr/>
        </p:nvSpPr>
        <p:spPr bwMode="auto">
          <a:xfrm>
            <a:off x="2463800" y="2084387"/>
            <a:ext cx="0" cy="860425"/>
          </a:xfrm>
          <a:prstGeom prst="straightConnector1">
            <a:avLst/>
          </a:prstGeom>
          <a:noFill/>
          <a:ln w="2857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38" name="Rectangle 2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39" name="Text Box 27"/>
          <p:cNvSpPr txBox="1">
            <a:spLocks noChangeArrowheads="1"/>
          </p:cNvSpPr>
          <p:nvPr/>
        </p:nvSpPr>
        <p:spPr bwMode="auto">
          <a:xfrm>
            <a:off x="2006600" y="6324600"/>
            <a:ext cx="4394200" cy="312737"/>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300" b="1" i="0" u="none" strike="noStrike" cap="none" normalizeH="0" baseline="0" dirty="0" smtClean="0">
                <a:ln>
                  <a:noFill/>
                </a:ln>
                <a:solidFill>
                  <a:schemeClr val="tx1"/>
                </a:solidFill>
                <a:effectLst/>
                <a:latin typeface="Calibri" pitchFamily="34" charset="0"/>
              </a:rPr>
              <a:t>Bottom penetrations only and conduit sealed with duct seal</a:t>
            </a: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265121824"/>
      </p:ext>
    </p:extLst>
  </p:cSld>
  <p:clrMapOvr>
    <a:masterClrMapping/>
  </p:clrMapOvr>
  <p:transition>
    <p:comb/>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lstStyle/>
          <a:p>
            <a:pPr algn="r"/>
            <a:r>
              <a:rPr lang="en-US" dirty="0" smtClean="0">
                <a:solidFill>
                  <a:srgbClr val="FF0000"/>
                </a:solidFill>
              </a:rPr>
              <a:t>Improper</a:t>
            </a:r>
            <a:r>
              <a:rPr lang="en-US" dirty="0" smtClean="0"/>
              <a:t> panel installation</a:t>
            </a:r>
            <a:endParaRPr lang="en-US" dirty="0"/>
          </a:p>
        </p:txBody>
      </p:sp>
      <p:sp>
        <p:nvSpPr>
          <p:cNvPr id="4" name="Content Placeholder 3"/>
          <p:cNvSpPr>
            <a:spLocks noGrp="1"/>
          </p:cNvSpPr>
          <p:nvPr>
            <p:ph sz="half" idx="2"/>
          </p:nvPr>
        </p:nvSpPr>
        <p:spPr>
          <a:xfrm>
            <a:off x="4648200" y="2590800"/>
            <a:ext cx="4343400" cy="2895600"/>
          </a:xfrm>
        </p:spPr>
        <p:txBody>
          <a:bodyPr>
            <a:normAutofit lnSpcReduction="10000"/>
          </a:bodyPr>
          <a:lstStyle/>
          <a:p>
            <a:pPr>
              <a:buFont typeface="Wingdings" pitchFamily="2" charset="2"/>
              <a:buChar char="Ø"/>
            </a:pPr>
            <a:r>
              <a:rPr lang="en-US" dirty="0" smtClean="0"/>
              <a:t>Panel is penetrated in the back for source power </a:t>
            </a:r>
          </a:p>
          <a:p>
            <a:pPr lvl="1">
              <a:buFont typeface="Wingdings" pitchFamily="2" charset="2"/>
              <a:buChar char="Ø"/>
            </a:pPr>
            <a:r>
              <a:rPr lang="en-US" sz="2000" dirty="0" smtClean="0">
                <a:solidFill>
                  <a:srgbClr val="FF0000"/>
                </a:solidFill>
              </a:rPr>
              <a:t>Potential leak path</a:t>
            </a:r>
          </a:p>
          <a:p>
            <a:pPr>
              <a:buFont typeface="Wingdings" pitchFamily="2" charset="2"/>
              <a:buChar char="Ø"/>
            </a:pPr>
            <a:r>
              <a:rPr lang="en-US" dirty="0" smtClean="0"/>
              <a:t>Conduit is not sealed </a:t>
            </a:r>
          </a:p>
          <a:p>
            <a:pPr lvl="1">
              <a:buFont typeface="Wingdings" pitchFamily="2" charset="2"/>
              <a:buChar char="Ø"/>
            </a:pPr>
            <a:r>
              <a:rPr lang="en-US" sz="2000" dirty="0" smtClean="0">
                <a:solidFill>
                  <a:srgbClr val="FF0000"/>
                </a:solidFill>
              </a:rPr>
              <a:t>Possible moisture and insect pathway</a:t>
            </a:r>
            <a:endParaRPr lang="en-US" sz="2000" dirty="0">
              <a:solidFill>
                <a:srgbClr val="FF0000"/>
              </a:solidFill>
            </a:endParaRPr>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1026" name="Picture 2" descr="F:\My Documents\My Pictures\Monticello (Nashville 11-26-07)\Site Inspections 11-26-07 030.jpg"/>
          <p:cNvPicPr>
            <a:picLocks noGrp="1" noChangeAspect="1" noChangeArrowheads="1"/>
          </p:cNvPicPr>
          <p:nvPr>
            <p:ph sz="half" idx="1"/>
          </p:nvPr>
        </p:nvPicPr>
        <p:blipFill>
          <a:blip r:embed="rId3" cstate="email"/>
          <a:srcRect/>
          <a:stretch>
            <a:fillRect/>
          </a:stretch>
        </p:blipFill>
        <p:spPr bwMode="auto">
          <a:xfrm>
            <a:off x="609600" y="1905000"/>
            <a:ext cx="3591098" cy="4114800"/>
          </a:xfrm>
          <a:prstGeom prst="rect">
            <a:avLst/>
          </a:prstGeom>
          <a:noFill/>
        </p:spPr>
      </p:pic>
      <p:cxnSp>
        <p:nvCxnSpPr>
          <p:cNvPr id="5" name="Straight Arrow Connector 4"/>
          <p:cNvCxnSpPr/>
          <p:nvPr/>
        </p:nvCxnSpPr>
        <p:spPr>
          <a:xfrm flipH="1">
            <a:off x="2209800" y="2895600"/>
            <a:ext cx="2438400" cy="1219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971800" y="4495800"/>
            <a:ext cx="16764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52"/>
            <a:ext cx="8686800" cy="841248"/>
          </a:xfrm>
        </p:spPr>
        <p:txBody>
          <a:bodyPr/>
          <a:lstStyle/>
          <a:p>
            <a:pPr algn="r"/>
            <a:r>
              <a:rPr lang="en-US" dirty="0" smtClean="0"/>
              <a:t>Panels – </a:t>
            </a:r>
            <a:r>
              <a:rPr lang="en-US" sz="2400" dirty="0" smtClean="0"/>
              <a:t>Remote Sentry</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33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38" name="Rectangle 2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533400" y="1219200"/>
            <a:ext cx="8153400" cy="646331"/>
          </a:xfrm>
          <a:prstGeom prst="rect">
            <a:avLst/>
          </a:prstGeom>
          <a:noFill/>
        </p:spPr>
        <p:txBody>
          <a:bodyPr wrap="square" rtlCol="0">
            <a:spAutoFit/>
          </a:bodyPr>
          <a:lstStyle/>
          <a:p>
            <a:r>
              <a:rPr lang="en-US" b="1" dirty="0" smtClean="0">
                <a:solidFill>
                  <a:srgbClr val="FF0000"/>
                </a:solidFill>
              </a:rPr>
              <a:t>Remote Sentry Option for alarm during normal and power loss.  Sold standard for models IH091 indoor units and standard for DH stations </a:t>
            </a:r>
            <a:r>
              <a:rPr lang="en-US" b="1" dirty="0" smtClean="0">
                <a:solidFill>
                  <a:srgbClr val="FF0000"/>
                </a:solidFill>
              </a:rPr>
              <a:t>.</a:t>
            </a:r>
            <a:endParaRPr lang="en-US"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59" y="1936750"/>
            <a:ext cx="7620282" cy="415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192386"/>
      </p:ext>
    </p:extLst>
  </p:cSld>
  <p:clrMapOvr>
    <a:masterClrMapping/>
  </p:clrMapOvr>
  <p:transition>
    <p:comb/>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52"/>
            <a:ext cx="8686800" cy="841248"/>
          </a:xfrm>
        </p:spPr>
        <p:txBody>
          <a:bodyPr/>
          <a:lstStyle/>
          <a:p>
            <a:pPr algn="r"/>
            <a:r>
              <a:rPr lang="en-US" dirty="0" smtClean="0"/>
              <a:t>Panels – </a:t>
            </a:r>
            <a:r>
              <a:rPr lang="en-US" sz="2400" dirty="0" smtClean="0"/>
              <a:t>Remote Sentry</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33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38" name="Rectangle 2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7" y="1905000"/>
            <a:ext cx="8117031" cy="4012914"/>
          </a:xfrm>
          <a:prstGeom prst="rect">
            <a:avLst/>
          </a:prstGeom>
        </p:spPr>
      </p:pic>
      <p:sp>
        <p:nvSpPr>
          <p:cNvPr id="5" name="TextBox 4"/>
          <p:cNvSpPr txBox="1"/>
          <p:nvPr/>
        </p:nvSpPr>
        <p:spPr>
          <a:xfrm>
            <a:off x="762000" y="1219200"/>
            <a:ext cx="7848600" cy="646331"/>
          </a:xfrm>
          <a:prstGeom prst="rect">
            <a:avLst/>
          </a:prstGeom>
          <a:noFill/>
        </p:spPr>
        <p:txBody>
          <a:bodyPr wrap="square" rtlCol="0">
            <a:spAutoFit/>
          </a:bodyPr>
          <a:lstStyle/>
          <a:p>
            <a:r>
              <a:rPr lang="en-US" dirty="0" smtClean="0"/>
              <a:t>Remote Sentry Option for alarm during normal and power loss.  Sold standard for models IH091 indoor units and standard for </a:t>
            </a:r>
            <a:r>
              <a:rPr lang="en-US" smtClean="0"/>
              <a:t>DH </a:t>
            </a:r>
            <a:r>
              <a:rPr lang="en-US" smtClean="0"/>
              <a:t>stations.</a:t>
            </a:r>
            <a:endParaRPr lang="en-US" dirty="0"/>
          </a:p>
        </p:txBody>
      </p:sp>
    </p:spTree>
    <p:extLst>
      <p:ext uri="{BB962C8B-B14F-4D97-AF65-F5344CB8AC3E}">
        <p14:creationId xmlns:p14="http://schemas.microsoft.com/office/powerpoint/2010/main" val="727794703"/>
      </p:ext>
    </p:extLst>
  </p:cSld>
  <p:clrMapOvr>
    <a:masterClrMapping/>
  </p:clrMapOvr>
  <p:transition>
    <p:comb/>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352"/>
            <a:ext cx="8686800" cy="841248"/>
          </a:xfrm>
        </p:spPr>
        <p:txBody>
          <a:bodyPr/>
          <a:lstStyle/>
          <a:p>
            <a:pPr algn="r"/>
            <a:r>
              <a:rPr lang="en-US" dirty="0" smtClean="0"/>
              <a:t>Panels – </a:t>
            </a:r>
            <a:r>
              <a:rPr lang="en-US" sz="2400" dirty="0" smtClean="0"/>
              <a:t>Remote Sentry</a:t>
            </a:r>
            <a:endParaRPr lang="en-US" sz="2400"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sp>
        <p:nvSpPr>
          <p:cNvPr id="13332" name="Rectangle 2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38" name="Rectangle 2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182" y="3964536"/>
            <a:ext cx="6412689" cy="2590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144" y="1295400"/>
            <a:ext cx="3453727" cy="25479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219200"/>
            <a:ext cx="3548573" cy="2133600"/>
          </a:xfrm>
          <a:prstGeom prst="rect">
            <a:avLst/>
          </a:prstGeom>
        </p:spPr>
      </p:pic>
      <p:sp>
        <p:nvSpPr>
          <p:cNvPr id="8" name="TextBox 7"/>
          <p:cNvSpPr txBox="1"/>
          <p:nvPr/>
        </p:nvSpPr>
        <p:spPr>
          <a:xfrm>
            <a:off x="609600" y="3505200"/>
            <a:ext cx="3962400" cy="369332"/>
          </a:xfrm>
          <a:prstGeom prst="rect">
            <a:avLst/>
          </a:prstGeom>
          <a:noFill/>
        </p:spPr>
        <p:txBody>
          <a:bodyPr wrap="square" rtlCol="0">
            <a:spAutoFit/>
          </a:bodyPr>
          <a:lstStyle/>
          <a:p>
            <a:r>
              <a:rPr lang="en-US" dirty="0" smtClean="0"/>
              <a:t>Battery replacement (4) CR2032</a:t>
            </a:r>
            <a:endParaRPr lang="en-US" dirty="0"/>
          </a:p>
        </p:txBody>
      </p:sp>
    </p:spTree>
    <p:extLst>
      <p:ext uri="{BB962C8B-B14F-4D97-AF65-F5344CB8AC3E}">
        <p14:creationId xmlns:p14="http://schemas.microsoft.com/office/powerpoint/2010/main" val="904463434"/>
      </p:ext>
    </p:extLst>
  </p:cSld>
  <p:clrMapOvr>
    <a:masterClrMapping/>
  </p:clrMapOvr>
  <p:transition>
    <p:comb/>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sentry - features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Provides redundant alarm for homeowner when the station has power or when power is out</a:t>
            </a:r>
          </a:p>
          <a:p>
            <a:r>
              <a:rPr lang="en-US" dirty="0" smtClean="0"/>
              <a:t>Provides additional alarm in living space that can be heard by residents.</a:t>
            </a:r>
          </a:p>
          <a:p>
            <a:r>
              <a:rPr lang="en-US" dirty="0" smtClean="0"/>
              <a:t>Drop down door allows access to silence and test buttons as well as user instructions during power loss.</a:t>
            </a:r>
          </a:p>
          <a:p>
            <a:r>
              <a:rPr lang="en-US" dirty="0" smtClean="0"/>
              <a:t>Silencing this panel will not silence the Sentry Protect Panel.  This is done separately.</a:t>
            </a:r>
            <a:endParaRPr lang="en-US" dirty="0"/>
          </a:p>
        </p:txBody>
      </p:sp>
      <p:sp>
        <p:nvSpPr>
          <p:cNvPr id="4" name="Content Placeholder 3"/>
          <p:cNvSpPr>
            <a:spLocks noGrp="1"/>
          </p:cNvSpPr>
          <p:nvPr>
            <p:ph sz="half" idx="2"/>
          </p:nvPr>
        </p:nvSpPr>
        <p:spPr>
          <a:xfrm>
            <a:off x="4648200" y="1600200"/>
            <a:ext cx="4343400" cy="5105400"/>
          </a:xfrm>
        </p:spPr>
        <p:txBody>
          <a:bodyPr>
            <a:normAutofit fontScale="77500" lnSpcReduction="20000"/>
          </a:bodyPr>
          <a:lstStyle/>
          <a:p>
            <a:r>
              <a:rPr lang="en-US" dirty="0" smtClean="0"/>
              <a:t>Requires the electrician to wire the unit in the home.</a:t>
            </a:r>
          </a:p>
          <a:p>
            <a:r>
              <a:rPr lang="en-US" dirty="0" smtClean="0"/>
              <a:t>Requires 18-22 gauge “door bell’” type twisted pair wire.</a:t>
            </a:r>
          </a:p>
          <a:p>
            <a:pPr lvl="1"/>
            <a:r>
              <a:rPr lang="en-US" dirty="0" smtClean="0"/>
              <a:t>100 feet supplied with IH091 standard</a:t>
            </a:r>
          </a:p>
          <a:p>
            <a:r>
              <a:rPr lang="en-US" dirty="0" smtClean="0"/>
              <a:t>Requires that the internal battery be changed on routine basis to be functional.</a:t>
            </a:r>
          </a:p>
          <a:p>
            <a:pPr lvl="1"/>
            <a:r>
              <a:rPr lang="en-US" dirty="0" smtClean="0"/>
              <a:t>Change batteries at daylight savings time when you change batteries in smoke and CO</a:t>
            </a:r>
            <a:r>
              <a:rPr lang="en-US" sz="1400" dirty="0" smtClean="0"/>
              <a:t>2</a:t>
            </a:r>
            <a:r>
              <a:rPr lang="en-US" dirty="0" smtClean="0"/>
              <a:t> detectors.</a:t>
            </a:r>
          </a:p>
          <a:p>
            <a:pPr lvl="1"/>
            <a:r>
              <a:rPr lang="en-US" dirty="0"/>
              <a:t>Battery replacement (4) </a:t>
            </a:r>
            <a:r>
              <a:rPr lang="en-US" dirty="0" smtClean="0"/>
              <a:t>CR2032 available at local hardware stores</a:t>
            </a:r>
            <a:endParaRPr lang="en-US" dirty="0"/>
          </a:p>
          <a:p>
            <a:pPr lvl="1"/>
            <a:endParaRPr lang="en-US" dirty="0" smtClean="0"/>
          </a:p>
          <a:p>
            <a:pPr lvl="1"/>
            <a:endParaRPr lang="en-US" dirty="0"/>
          </a:p>
        </p:txBody>
      </p:sp>
    </p:spTree>
    <p:extLst>
      <p:ext uri="{BB962C8B-B14F-4D97-AF65-F5344CB8AC3E}">
        <p14:creationId xmlns:p14="http://schemas.microsoft.com/office/powerpoint/2010/main" val="4110864689"/>
      </p:ext>
    </p:extLst>
  </p:cSld>
  <p:clrMapOvr>
    <a:masterClrMapping/>
  </p:clrMapOvr>
  <p:transition>
    <p:comb/>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so remote sentry</a:t>
            </a:r>
            <a:endParaRPr lang="en-US" dirty="0"/>
          </a:p>
        </p:txBody>
      </p:sp>
      <p:pic>
        <p:nvPicPr>
          <p:cNvPr id="2050" name="Picture 2" descr="C:\Users\Henry\Documents\EONE\Installer Training Images\Not so Remote Sentry.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828800"/>
            <a:ext cx="7086600" cy="399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28763"/>
      </p:ext>
    </p:extLst>
  </p:cSld>
  <p:clrMapOvr>
    <a:masterClrMapping/>
  </p:clrMapOvr>
  <p:transition>
    <p:comb/>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up inspection</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Mandatory for all stations</a:t>
            </a:r>
          </a:p>
          <a:p>
            <a:r>
              <a:rPr lang="en-US" dirty="0" smtClean="0"/>
              <a:t>Failure to call for or pass inspection may void the warranty</a:t>
            </a:r>
          </a:p>
          <a:p>
            <a:r>
              <a:rPr lang="en-US" dirty="0"/>
              <a:t>L</a:t>
            </a:r>
            <a:r>
              <a:rPr lang="en-US" dirty="0" smtClean="0"/>
              <a:t>ast opportunity to make corrections to avoid unnecessary service calls.</a:t>
            </a:r>
          </a:p>
          <a:p>
            <a:r>
              <a:rPr lang="en-US" dirty="0" smtClean="0"/>
              <a:t>Inspections provides for more reliable system operation and consumer confidence. </a:t>
            </a:r>
          </a:p>
          <a:p>
            <a:r>
              <a:rPr lang="en-US" b="1" u="sng" dirty="0" smtClean="0"/>
              <a:t>This is a team effort.</a:t>
            </a:r>
            <a:endParaRPr lang="en-US" b="1" u="sng" dirty="0"/>
          </a:p>
        </p:txBody>
      </p:sp>
      <p:sp>
        <p:nvSpPr>
          <p:cNvPr id="4" name="Content Placeholder 3"/>
          <p:cNvSpPr>
            <a:spLocks noGrp="1"/>
          </p:cNvSpPr>
          <p:nvPr>
            <p:ph sz="half" idx="2"/>
          </p:nvPr>
        </p:nvSpPr>
        <p:spPr/>
        <p:txBody>
          <a:bodyPr>
            <a:normAutofit fontScale="92500" lnSpcReduction="20000"/>
          </a:bodyPr>
          <a:lstStyle/>
          <a:p>
            <a:r>
              <a:rPr lang="en-US" dirty="0" smtClean="0"/>
              <a:t>You do not get a discount or credit for avoiding a startup.</a:t>
            </a:r>
          </a:p>
          <a:p>
            <a:r>
              <a:rPr lang="en-US" dirty="0" smtClean="0"/>
              <a:t>You may be charged extra for repeated inspections if corrections are not made in timely manner.  While rare, this can occur in some cases. </a:t>
            </a:r>
          </a:p>
          <a:p>
            <a:r>
              <a:rPr lang="en-US" u="sng" dirty="0" smtClean="0"/>
              <a:t>We are here to work with and for you.  We simply ask for your cooperation to make all installations successful. </a:t>
            </a:r>
            <a:endParaRPr lang="en-US" u="sng" dirty="0"/>
          </a:p>
        </p:txBody>
      </p:sp>
    </p:spTree>
    <p:extLst>
      <p:ext uri="{BB962C8B-B14F-4D97-AF65-F5344CB8AC3E}">
        <p14:creationId xmlns:p14="http://schemas.microsoft.com/office/powerpoint/2010/main" val="1156793792"/>
      </p:ext>
    </p:extLst>
  </p:cSld>
  <p:clrMapOvr>
    <a:masterClrMapping/>
  </p:clrMapOvr>
  <p:transition>
    <p:comb/>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Startup inspection</a:t>
            </a:r>
            <a:endParaRPr lang="en-US" dirty="0"/>
          </a:p>
        </p:txBody>
      </p:sp>
      <p:sp>
        <p:nvSpPr>
          <p:cNvPr id="4" name="Content Placeholder 3"/>
          <p:cNvSpPr>
            <a:spLocks noGrp="1"/>
          </p:cNvSpPr>
          <p:nvPr>
            <p:ph sz="half" idx="2"/>
          </p:nvPr>
        </p:nvSpPr>
        <p:spPr>
          <a:xfrm>
            <a:off x="4495800" y="1600200"/>
            <a:ext cx="4343400" cy="4724400"/>
          </a:xfrm>
        </p:spPr>
        <p:txBody>
          <a:bodyPr>
            <a:normAutofit fontScale="70000" lnSpcReduction="20000"/>
          </a:bodyPr>
          <a:lstStyle/>
          <a:p>
            <a:pPr>
              <a:buFont typeface="Wingdings" pitchFamily="2" charset="2"/>
              <a:buChar char="Ø"/>
            </a:pPr>
            <a:r>
              <a:rPr lang="en-US" dirty="0" smtClean="0"/>
              <a:t>Startup is included in the cost of pumps sold through FRMA</a:t>
            </a:r>
          </a:p>
          <a:p>
            <a:pPr>
              <a:buFont typeface="Wingdings" pitchFamily="2" charset="2"/>
              <a:buChar char="Ø"/>
            </a:pPr>
            <a:r>
              <a:rPr lang="en-US" dirty="0" smtClean="0"/>
              <a:t>Installers must call 24 hours in advance to schedule</a:t>
            </a:r>
          </a:p>
          <a:p>
            <a:pPr lvl="1">
              <a:buFont typeface="Wingdings" pitchFamily="2" charset="2"/>
              <a:buChar char="Ø"/>
            </a:pPr>
            <a:r>
              <a:rPr lang="en-US" dirty="0" smtClean="0"/>
              <a:t>Power is connected</a:t>
            </a:r>
          </a:p>
          <a:p>
            <a:pPr lvl="1">
              <a:buFont typeface="Wingdings" pitchFamily="2" charset="2"/>
              <a:buChar char="Ø"/>
            </a:pPr>
            <a:r>
              <a:rPr lang="en-US" dirty="0" smtClean="0"/>
              <a:t>Discharge is connected</a:t>
            </a:r>
          </a:p>
          <a:p>
            <a:pPr lvl="1">
              <a:buFont typeface="Wingdings" pitchFamily="2" charset="2"/>
              <a:buChar char="Ø"/>
            </a:pPr>
            <a:r>
              <a:rPr lang="en-US" dirty="0" smtClean="0"/>
              <a:t>Available sewage flow or water supply</a:t>
            </a:r>
          </a:p>
          <a:p>
            <a:pPr lvl="1">
              <a:buFont typeface="Wingdings" pitchFamily="2" charset="2"/>
              <a:buChar char="Ø"/>
            </a:pPr>
            <a:r>
              <a:rPr lang="en-US" dirty="0" smtClean="0"/>
              <a:t>Station is backfilled and ready for use</a:t>
            </a:r>
          </a:p>
          <a:p>
            <a:pPr lvl="2">
              <a:buFont typeface="Wingdings" pitchFamily="2" charset="2"/>
              <a:buChar char="Ø"/>
            </a:pPr>
            <a:r>
              <a:rPr lang="en-US" dirty="0" smtClean="0"/>
              <a:t>Backfill, wiring and pipe inspections are performed locally to meet local codes</a:t>
            </a:r>
          </a:p>
          <a:p>
            <a:pPr>
              <a:buFont typeface="Wingdings" pitchFamily="2" charset="2"/>
              <a:buChar char="Ø"/>
            </a:pPr>
            <a:r>
              <a:rPr lang="en-US" dirty="0" smtClean="0"/>
              <a:t>Inspection reports are sent to the owner or installer with acceptance or deficiencies</a:t>
            </a:r>
          </a:p>
          <a:p>
            <a:pPr lvl="1">
              <a:buFont typeface="Wingdings" pitchFamily="2" charset="2"/>
              <a:buChar char="Ø"/>
            </a:pPr>
            <a:r>
              <a:rPr lang="en-US" dirty="0" smtClean="0"/>
              <a:t>Repeat inspections may be subject to additional charges</a:t>
            </a:r>
          </a:p>
          <a:p>
            <a:pPr lvl="1">
              <a:buFont typeface="Wingdings" pitchFamily="2" charset="2"/>
              <a:buChar char="Ø"/>
            </a:pPr>
            <a:r>
              <a:rPr lang="en-US" dirty="0" smtClean="0"/>
              <a:t>Emergency service calls may take precedence over startup inspections</a:t>
            </a:r>
          </a:p>
          <a:p>
            <a:pPr>
              <a:buFont typeface="Wingdings" pitchFamily="2" charset="2"/>
              <a:buChar char="Ø"/>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4800" y="2476500"/>
            <a:ext cx="3962400" cy="2971800"/>
          </a:xfrm>
        </p:spPr>
      </p:pic>
      <p:sp>
        <p:nvSpPr>
          <p:cNvPr id="7" name="TextBox 6"/>
          <p:cNvSpPr txBox="1"/>
          <p:nvPr/>
        </p:nvSpPr>
        <p:spPr>
          <a:xfrm>
            <a:off x="381000" y="1447800"/>
            <a:ext cx="3733800" cy="923330"/>
          </a:xfrm>
          <a:prstGeom prst="rect">
            <a:avLst/>
          </a:prstGeom>
          <a:noFill/>
        </p:spPr>
        <p:txBody>
          <a:bodyPr wrap="square" rtlCol="0">
            <a:spAutoFit/>
          </a:bodyPr>
          <a:lstStyle/>
          <a:p>
            <a:pPr algn="ctr"/>
            <a:r>
              <a:rPr lang="en-US" dirty="0" smtClean="0">
                <a:solidFill>
                  <a:srgbClr val="FF0000"/>
                </a:solidFill>
              </a:rPr>
              <a:t>Call 508-765-0051 at least 24 hours in advance to schedule startup inspection.</a:t>
            </a:r>
            <a:endParaRPr lang="en-US" dirty="0">
              <a:solidFill>
                <a:srgbClr val="FF0000"/>
              </a:solidFill>
            </a:endParaRPr>
          </a:p>
        </p:txBody>
      </p:sp>
    </p:spTree>
    <p:extLst>
      <p:ext uri="{BB962C8B-B14F-4D97-AF65-F5344CB8AC3E}">
        <p14:creationId xmlns:p14="http://schemas.microsoft.com/office/powerpoint/2010/main" val="288769441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p:cTn id="2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4">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4">
                                            <p:txEl>
                                              <p:pRg st="5" end="5"/>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p:cTn id="3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 calcmode="lin" valueType="num">
                                      <p:cBhvr>
                                        <p:cTn id="44"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4">
                                            <p:txEl>
                                              <p:pRg st="7" end="7"/>
                                            </p:txEl>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p:cTn id="4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4">
                                            <p:txEl>
                                              <p:pRg st="8" end="8"/>
                                            </p:txEl>
                                          </p:spTgt>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 calcmode="lin" valueType="num">
                                      <p:cBhvr>
                                        <p:cTn id="54"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9" end="9"/>
                                            </p:txEl>
                                          </p:spTgt>
                                        </p:tgtEl>
                                        <p:attrNameLst>
                                          <p:attrName>ppt_h</p:attrName>
                                        </p:attrNameLst>
                                      </p:cBhvr>
                                      <p:tavLst>
                                        <p:tav tm="0">
                                          <p:val>
                                            <p:fltVal val="0"/>
                                          </p:val>
                                        </p:tav>
                                        <p:tav tm="100000">
                                          <p:val>
                                            <p:strVal val="#ppt_h"/>
                                          </p:val>
                                        </p:tav>
                                      </p:tavLst>
                                    </p:anim>
                                    <p:animEffect transition="in" filter="fade">
                                      <p:cBhvr>
                                        <p:cTn id="5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Startup inspection</a:t>
            </a:r>
            <a:endParaRPr lang="en-US" dirty="0"/>
          </a:p>
        </p:txBody>
      </p:sp>
      <p:sp>
        <p:nvSpPr>
          <p:cNvPr id="4" name="Content Placeholder 3"/>
          <p:cNvSpPr>
            <a:spLocks noGrp="1"/>
          </p:cNvSpPr>
          <p:nvPr>
            <p:ph sz="half" idx="2"/>
          </p:nvPr>
        </p:nvSpPr>
        <p:spPr>
          <a:xfrm>
            <a:off x="4648200" y="1371600"/>
            <a:ext cx="4191000" cy="4267200"/>
          </a:xfrm>
        </p:spPr>
        <p:txBody>
          <a:bodyPr>
            <a:normAutofit fontScale="70000" lnSpcReduction="20000"/>
          </a:bodyPr>
          <a:lstStyle/>
          <a:p>
            <a:pPr>
              <a:buFont typeface="Wingdings" pitchFamily="2" charset="2"/>
              <a:buChar char="Ø"/>
            </a:pPr>
            <a:r>
              <a:rPr lang="en-US" dirty="0" smtClean="0"/>
              <a:t>Startup is included in the cost of pumps sold through FRMA</a:t>
            </a:r>
          </a:p>
          <a:p>
            <a:pPr>
              <a:buFont typeface="Wingdings" pitchFamily="2" charset="2"/>
              <a:buChar char="Ø"/>
            </a:pPr>
            <a:r>
              <a:rPr lang="en-US" dirty="0" smtClean="0"/>
              <a:t>Installers must call 24 hours in advance to schedule</a:t>
            </a:r>
          </a:p>
          <a:p>
            <a:pPr lvl="1">
              <a:buFont typeface="Wingdings" pitchFamily="2" charset="2"/>
              <a:buChar char="Ø"/>
            </a:pPr>
            <a:r>
              <a:rPr lang="en-US" dirty="0" smtClean="0"/>
              <a:t>Power is connected</a:t>
            </a:r>
          </a:p>
          <a:p>
            <a:pPr lvl="1">
              <a:buFont typeface="Wingdings" pitchFamily="2" charset="2"/>
              <a:buChar char="Ø"/>
            </a:pPr>
            <a:r>
              <a:rPr lang="en-US" dirty="0" smtClean="0"/>
              <a:t>Discharge is connected</a:t>
            </a:r>
          </a:p>
          <a:p>
            <a:pPr lvl="1">
              <a:buFont typeface="Wingdings" pitchFamily="2" charset="2"/>
              <a:buChar char="Ø"/>
            </a:pPr>
            <a:r>
              <a:rPr lang="en-US" dirty="0" smtClean="0"/>
              <a:t>Available sewage flow or water supply</a:t>
            </a:r>
          </a:p>
          <a:p>
            <a:pPr lvl="1">
              <a:buFont typeface="Wingdings" pitchFamily="2" charset="2"/>
              <a:buChar char="Ø"/>
            </a:pPr>
            <a:r>
              <a:rPr lang="en-US" dirty="0" smtClean="0"/>
              <a:t>Station is backfilled and ready for use</a:t>
            </a:r>
          </a:p>
          <a:p>
            <a:pPr lvl="2">
              <a:buFont typeface="Wingdings" pitchFamily="2" charset="2"/>
              <a:buChar char="Ø"/>
            </a:pPr>
            <a:r>
              <a:rPr lang="en-US" dirty="0" smtClean="0"/>
              <a:t>Backfill, wiring and pipe inspections are performed locally to meet local codes</a:t>
            </a:r>
          </a:p>
          <a:p>
            <a:pPr>
              <a:buFont typeface="Wingdings" pitchFamily="2" charset="2"/>
              <a:buChar char="Ø"/>
            </a:pPr>
            <a:r>
              <a:rPr lang="en-US" dirty="0" smtClean="0"/>
              <a:t>Multi-point inspections</a:t>
            </a:r>
          </a:p>
          <a:p>
            <a:pPr lvl="1">
              <a:buFont typeface="Wingdings" pitchFamily="2" charset="2"/>
              <a:buChar char="Ø"/>
            </a:pPr>
            <a:r>
              <a:rPr lang="en-US" dirty="0" smtClean="0"/>
              <a:t>Some communities require copies prior to sign off of sewer connection permits.</a:t>
            </a:r>
          </a:p>
          <a:p>
            <a:pPr marL="0" indent="0">
              <a:buNone/>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218470"/>
            <a:ext cx="4253873" cy="5106130"/>
          </a:xfrm>
        </p:spPr>
      </p:pic>
      <p:sp>
        <p:nvSpPr>
          <p:cNvPr id="8" name="TextBox 7"/>
          <p:cNvSpPr txBox="1"/>
          <p:nvPr/>
        </p:nvSpPr>
        <p:spPr>
          <a:xfrm>
            <a:off x="4828374" y="5715000"/>
            <a:ext cx="4191000" cy="646331"/>
          </a:xfrm>
          <a:prstGeom prst="rect">
            <a:avLst/>
          </a:prstGeom>
          <a:noFill/>
        </p:spPr>
        <p:txBody>
          <a:bodyPr wrap="square" rtlCol="0">
            <a:spAutoFit/>
          </a:bodyPr>
          <a:lstStyle/>
          <a:p>
            <a:pPr algn="ctr"/>
            <a:r>
              <a:rPr lang="en-US" dirty="0" smtClean="0">
                <a:solidFill>
                  <a:srgbClr val="FF0000"/>
                </a:solidFill>
              </a:rPr>
              <a:t>Call 508-765-0051 at least 24 hours in advance to schedule startup inspection.</a:t>
            </a:r>
            <a:endParaRPr lang="en-US" dirty="0">
              <a:solidFill>
                <a:srgbClr val="FF0000"/>
              </a:solidFill>
            </a:endParaRPr>
          </a:p>
        </p:txBody>
      </p:sp>
    </p:spTree>
    <p:extLst>
      <p:ext uri="{BB962C8B-B14F-4D97-AF65-F5344CB8AC3E}">
        <p14:creationId xmlns:p14="http://schemas.microsoft.com/office/powerpoint/2010/main" val="314366264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p:cTn id="2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4">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p:cTn id="2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4">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4">
                                            <p:txEl>
                                              <p:pRg st="5" end="5"/>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p:cTn id="3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 calcmode="lin" valueType="num">
                                      <p:cBhvr>
                                        <p:cTn id="44"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5"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6" dur="500"/>
                                        <p:tgtEl>
                                          <p:spTgt spid="4">
                                            <p:txEl>
                                              <p:pRg st="7" end="7"/>
                                            </p:txEl>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p:cTn id="4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86800" cy="841248"/>
          </a:xfrm>
        </p:spPr>
        <p:txBody>
          <a:bodyPr>
            <a:normAutofit fontScale="90000"/>
          </a:bodyPr>
          <a:lstStyle/>
          <a:p>
            <a:pPr algn="r"/>
            <a:r>
              <a:rPr lang="en-US" dirty="0" smtClean="0"/>
              <a:t>Overview</a:t>
            </a:r>
            <a:br>
              <a:rPr lang="en-US" dirty="0" smtClean="0"/>
            </a:br>
            <a:r>
              <a:rPr lang="en-US" sz="2400" dirty="0" smtClean="0"/>
              <a:t>D series stations</a:t>
            </a:r>
            <a:endParaRPr lang="en-US" sz="2400" dirty="0"/>
          </a:p>
        </p:txBody>
      </p:sp>
      <p:sp>
        <p:nvSpPr>
          <p:cNvPr id="4" name="Content Placeholder 3"/>
          <p:cNvSpPr>
            <a:spLocks noGrp="1"/>
          </p:cNvSpPr>
          <p:nvPr>
            <p:ph sz="half" idx="2"/>
          </p:nvPr>
        </p:nvSpPr>
        <p:spPr>
          <a:xfrm>
            <a:off x="4572000" y="1600200"/>
            <a:ext cx="4343400" cy="4724400"/>
          </a:xfrm>
        </p:spPr>
        <p:txBody>
          <a:bodyPr>
            <a:normAutofit lnSpcReduction="10000"/>
          </a:bodyPr>
          <a:lstStyle/>
          <a:p>
            <a:pPr>
              <a:buFont typeface="Wingdings" pitchFamily="2" charset="2"/>
              <a:buChar char="Ø"/>
            </a:pPr>
            <a:r>
              <a:rPr lang="en-US" dirty="0" smtClean="0"/>
              <a:t>Sealed access to wet well for safety</a:t>
            </a:r>
          </a:p>
          <a:p>
            <a:pPr>
              <a:buFont typeface="Wingdings" pitchFamily="2" charset="2"/>
              <a:buChar char="Ø"/>
            </a:pPr>
            <a:r>
              <a:rPr lang="en-US" dirty="0" smtClean="0"/>
              <a:t>Core sits on a “deck” in the transition of the tank</a:t>
            </a:r>
          </a:p>
          <a:p>
            <a:pPr>
              <a:buFont typeface="Wingdings" pitchFamily="2" charset="2"/>
              <a:buChar char="Ø"/>
            </a:pPr>
            <a:r>
              <a:rPr lang="en-US" dirty="0" smtClean="0"/>
              <a:t>Uses a latch to lock the core in place</a:t>
            </a:r>
          </a:p>
          <a:p>
            <a:pPr lvl="1">
              <a:buFont typeface="Wingdings" pitchFamily="2" charset="2"/>
              <a:buChar char="Ø"/>
            </a:pPr>
            <a:r>
              <a:rPr lang="en-US" dirty="0" smtClean="0"/>
              <a:t>Lock &amp; unlock with core wrench</a:t>
            </a:r>
          </a:p>
          <a:p>
            <a:pPr>
              <a:buFont typeface="Wingdings" pitchFamily="2" charset="2"/>
              <a:buChar char="Ø"/>
            </a:pPr>
            <a:r>
              <a:rPr lang="en-US" dirty="0" smtClean="0"/>
              <a:t>Sticker under station lid shows locked and unlocked positions</a:t>
            </a:r>
          </a:p>
          <a:p>
            <a:pPr>
              <a:buFont typeface="Wingdings" pitchFamily="2" charset="2"/>
              <a:buChar char="Ø"/>
            </a:pPr>
            <a:endParaRPr lang="en-US" dirty="0"/>
          </a:p>
        </p:txBody>
      </p:sp>
      <p:pic>
        <p:nvPicPr>
          <p:cNvPr id="10242" name="Picture 2" descr="F:\My Documents\My Pictures\eone logo\EONE Sewer Systems logo.jpg"/>
          <p:cNvPicPr>
            <a:picLocks noChangeAspect="1" noChangeArrowheads="1"/>
          </p:cNvPicPr>
          <p:nvPr/>
        </p:nvPicPr>
        <p:blipFill>
          <a:blip r:embed="rId2" cstate="email"/>
          <a:srcRect/>
          <a:stretch>
            <a:fillRect/>
          </a:stretch>
        </p:blipFill>
        <p:spPr bwMode="auto">
          <a:xfrm>
            <a:off x="228600" y="228600"/>
            <a:ext cx="1828800" cy="755650"/>
          </a:xfrm>
          <a:prstGeom prst="rect">
            <a:avLst/>
          </a:prstGeom>
          <a:noFill/>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1143000" y="1447800"/>
            <a:ext cx="2476500" cy="2286000"/>
          </a:xfrm>
          <a:prstGeom prst="rect">
            <a:avLst/>
          </a:prstGeom>
          <a:effectLst>
            <a:outerShdw blurRad="50800" dist="38100" dir="2700000" algn="tl" rotWithShape="0">
              <a:prstClr val="black">
                <a:alpha val="40000"/>
              </a:prstClr>
            </a:outerShdw>
          </a:effectLst>
        </p:spPr>
      </p:pic>
      <p:pic>
        <p:nvPicPr>
          <p:cNvPr id="8" name="Content Placeholder 4"/>
          <p:cNvPicPr>
            <a:picLocks noGrp="1" noChangeAspect="1"/>
          </p:cNvPicPr>
          <p:nvPr>
            <p:ph sz="half" idx="1"/>
          </p:nvPr>
        </p:nvPicPr>
        <p:blipFill>
          <a:blip r:embed="rId4" cstate="email">
            <a:extLst>
              <a:ext uri="{28A0092B-C50C-407E-A947-70E740481C1C}">
                <a14:useLocalDpi xmlns:a14="http://schemas.microsoft.com/office/drawing/2010/main" val="0"/>
              </a:ext>
            </a:extLst>
          </a:blip>
          <a:srcRect l="8230" t="16459" r="7415" b="6730"/>
          <a:stretch>
            <a:fillRect/>
          </a:stretch>
        </p:blipFill>
        <p:spPr>
          <a:xfrm>
            <a:off x="838200" y="3962400"/>
            <a:ext cx="3124200" cy="2133600"/>
          </a:xfrm>
          <a:effectLst>
            <a:outerShdw blurRad="50800" dist="38100" dir="2700000" algn="tl" rotWithShape="0">
              <a:prstClr val="black">
                <a:alpha val="40000"/>
              </a:prstClr>
            </a:outerShdw>
          </a:effec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4">
                                            <p:txEl>
                                              <p:pRg st="1" end="1"/>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4">
                                            <p:txEl>
                                              <p:pRg st="2" end="2"/>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p:cTn id="3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4">
                                            <p:txEl>
                                              <p:pRg st="3" end="3"/>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p:cTn id="3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Environment One&amp;quot;&quot;/&gt;&lt;property id=&quot;20307&quot; value=&quot;256&quot;/&gt;&lt;/object&gt;&lt;object type=&quot;3&quot; unique_id=&quot;10005&quot;&gt;&lt;property id=&quot;20148&quot; value=&quot;5&quot;/&gt;&lt;property id=&quot;20300&quot; value=&quot;Slide 2 - &amp;quot;Contents&amp;quot;&quot;/&gt;&lt;property id=&quot;20307&quot; value=&quot;257&quot;/&gt;&lt;/object&gt;&lt;object type=&quot;3&quot; unique_id=&quot;10006&quot;&gt;&lt;property id=&quot;20148&quot; value=&quot;5&quot;/&gt;&lt;property id=&quot;20300&quot; value=&quot;Slide 6 - &amp;quot;Overview&amp;#x0D;&amp;#x0A;D series stations&amp;quot;&quot;/&gt;&lt;property id=&quot;20307&quot; value=&quot;264&quot;/&gt;&lt;/object&gt;&lt;object type=&quot;3&quot; unique_id=&quot;10007&quot;&gt;&lt;property id=&quot;20148&quot; value=&quot;5&quot;/&gt;&lt;property id=&quot;20300&quot; value=&quot;Slide 9 - &amp;quot;Overview&amp;#x0D;&amp;#x0A;D series stations&amp;quot;&quot;/&gt;&lt;property id=&quot;20307&quot; value=&quot;296&quot;/&gt;&lt;/object&gt;&lt;object type=&quot;3&quot; unique_id=&quot;10008&quot;&gt;&lt;property id=&quot;20148&quot; value=&quot;5&quot;/&gt;&lt;property id=&quot;20300&quot; value=&quot;Slide 8 - &amp;quot;Overview&amp;#x0D;&amp;#x0A;d series stations&amp;quot;&quot;/&gt;&lt;property id=&quot;20307&quot; value=&quot;265&quot;/&gt;&lt;/object&gt;&lt;object type=&quot;3&quot; unique_id=&quot;10009&quot;&gt;&lt;property id=&quot;20148&quot; value=&quot;5&quot;/&gt;&lt;property id=&quot;20300&quot; value=&quot;Slide 58&quot;/&gt;&lt;property id=&quot;20307&quot; value=&quot;268&quot;/&gt;&lt;/object&gt;&lt;object type=&quot;3&quot; unique_id=&quot;10010&quot;&gt;&lt;property id=&quot;20148&quot; value=&quot;5&quot;/&gt;&lt;property id=&quot;20300&quot; value=&quot;Slide 59 - &amp;quot;Overview&amp;#x0D;&amp;#x0A;EQD &amp;amp; Equalizer&amp;quot;&quot;/&gt;&lt;property id=&quot;20307&quot; value=&quot;303&quot;/&gt;&lt;/object&gt;&lt;object type=&quot;3&quot; unique_id=&quot;10011&quot;&gt;&lt;property id=&quot;20148&quot; value=&quot;5&quot;/&gt;&lt;property id=&quot;20300&quot; value=&quot;Slide 62&quot;/&gt;&lt;property id=&quot;20307&quot; value=&quot;275&quot;/&gt;&lt;/object&gt;&lt;object type=&quot;3&quot; unique_id=&quot;10012&quot;&gt;&lt;property id=&quot;20148&quot; value=&quot;5&quot;/&gt;&lt;property id=&quot;20300&quot; value=&quot;Slide 64&quot;/&gt;&lt;property id=&quot;20307&quot; value=&quot;306&quot;/&gt;&lt;/object&gt;&lt;object type=&quot;3&quot; unique_id=&quot;10013&quot;&gt;&lt;property id=&quot;20148&quot; value=&quot;5&quot;/&gt;&lt;property id=&quot;20300&quot; value=&quot;Slide 65&quot;/&gt;&lt;property id=&quot;20307&quot; value=&quot;283&quot;/&gt;&lt;/object&gt;&lt;object type=&quot;3&quot; unique_id=&quot;10014&quot;&gt;&lt;property id=&quot;20148&quot; value=&quot;5&quot;/&gt;&lt;property id=&quot;20300&quot; value=&quot;Slide 66&quot;/&gt;&lt;property id=&quot;20307&quot; value=&quot;307&quot;/&gt;&lt;/object&gt;&lt;object type=&quot;3&quot; unique_id=&quot;10015&quot;&gt;&lt;property id=&quot;20148&quot; value=&quot;5&quot;/&gt;&lt;property id=&quot;20300&quot; value=&quot;Slide 11 - &amp;quot;Inspection – Before you begin &amp;quot;&quot;/&gt;&lt;property id=&quot;20307&quot; value=&quot;269&quot;/&gt;&lt;/object&gt;&lt;object type=&quot;3&quot; unique_id=&quot;10016&quot;&gt;&lt;property id=&quot;20148&quot; value=&quot;5&quot;/&gt;&lt;property id=&quot;20300&quot; value=&quot;Slide 13 - &amp;quot;Keys to Proper Installation&amp;quot;&quot;/&gt;&lt;property id=&quot;20307&quot; value=&quot;270&quot;/&gt;&lt;/object&gt;&lt;object type=&quot;3&quot; unique_id=&quot;10017&quot;&gt;&lt;property id=&quot;20148&quot; value=&quot;5&quot;/&gt;&lt;property id=&quot;20300&quot; value=&quot;Slide 15 - &amp;quot;Bedding&amp;quot;&quot;/&gt;&lt;property id=&quot;20307&quot; value=&quot;298&quot;/&gt;&lt;/object&gt;&lt;object type=&quot;3&quot; unique_id=&quot;10019&quot;&gt;&lt;property id=&quot;20148&quot; value=&quot;5&quot;/&gt;&lt;property id=&quot;20300&quot; value=&quot;Slide 16 - &amp;quot;Ballasting&amp;#x0D;&amp;#x0A;Poured in Place&amp;quot;&quot;/&gt;&lt;property id=&quot;20307&quot; value=&quot;273&quot;/&gt;&lt;/object&gt;&lt;object type=&quot;3&quot; unique_id=&quot;10020&quot;&gt;&lt;property id=&quot;20148&quot; value=&quot;5&quot;/&gt;&lt;property id=&quot;20300&quot; value=&quot;Slide 19 - &amp;quot;Proper station lifting&amp;quot;&quot;/&gt;&lt;property id=&quot;20307&quot; value=&quot;274&quot;/&gt;&lt;/object&gt;&lt;object type=&quot;3&quot; unique_id=&quot;10021&quot;&gt;&lt;property id=&quot;20148&quot; value=&quot;5&quot;/&gt;&lt;property id=&quot;20300&quot; value=&quot;Slide 20 - &amp;quot;Level the station&amp;quot;&quot;/&gt;&lt;property id=&quot;20307&quot; value=&quot;277&quot;/&gt;&lt;/object&gt;&lt;object type=&quot;3&quot; unique_id=&quot;10022&quot;&gt;&lt;property id=&quot;20148&quot; value=&quot;5&quot;/&gt;&lt;property id=&quot;20300&quot; value=&quot;Slide 24 - &amp;quot;Backfill up to piping&amp;quot;&quot;/&gt;&lt;property id=&quot;20307&quot; value=&quot;304&quot;/&gt;&lt;/object&gt;&lt;object type=&quot;3&quot; unique_id=&quot;10023&quot;&gt;&lt;property id=&quot;20148&quot; value=&quot;5&quot;/&gt;&lt;property id=&quot;20300&quot; value=&quot;Slide 25 - &amp;quot;Inlet Pipe&amp;quot;&quot;/&gt;&lt;property id=&quot;20307&quot; value=&quot;282&quot;/&gt;&lt;/object&gt;&lt;object type=&quot;3&quot; unique_id=&quot;10024&quot;&gt;&lt;property id=&quot;20148&quot; value=&quot;5&quot;/&gt;&lt;property id=&quot;20300&quot; value=&quot;Slide 27 - &amp;quot;Discharge Pipe&amp;quot;&quot;/&gt;&lt;property id=&quot;20307&quot; value=&quot;281&quot;/&gt;&lt;/object&gt;&lt;object type=&quot;3&quot; unique_id=&quot;10025&quot;&gt;&lt;property id=&quot;20148&quot; value=&quot;5&quot;/&gt;&lt;property id=&quot;20300&quot; value=&quot;Slide 74 - &amp;quot;Electrical – Cable &amp;amp; conduit&amp;quot;&quot;/&gt;&lt;property id=&quot;20307&quot; value=&quot;301&quot;/&gt;&lt;/object&gt;&lt;object type=&quot;3&quot; unique_id=&quot;10026&quot;&gt;&lt;property id=&quot;20148&quot; value=&quot;5&quot;/&gt;&lt;property id=&quot;20300&quot; value=&quot;Slide 76 - &amp;quot;Electrical – tank connections&amp;quot;&quot;/&gt;&lt;property id=&quot;20307&quot; value=&quot;294&quot;/&gt;&lt;/object&gt;&lt;object type=&quot;3&quot; unique_id=&quot;10027&quot;&gt;&lt;property id=&quot;20148&quot; value=&quot;5&quot;/&gt;&lt;property id=&quot;20300&quot; value=&quot;Slide 78 - &amp;quot;Panels – rating &amp;amp; location&amp;quot;&quot;/&gt;&lt;property id=&quot;20307&quot; value=&quot;279&quot;/&gt;&lt;/object&gt;&lt;object type=&quot;3&quot; unique_id=&quot;10028&quot;&gt;&lt;property id=&quot;20148&quot; value=&quot;5&quot;/&gt;&lt;property id=&quot;20300&quot; value=&quot;Slide 79 - &amp;quot;Panels - wiring&amp;quot;&quot;/&gt;&lt;property id=&quot;20307&quot; value=&quot;305&quot;/&gt;&lt;/object&gt;&lt;object type=&quot;3&quot; unique_id=&quot;10029&quot;&gt;&lt;property id=&quot;20148&quot; value=&quot;5&quot;/&gt;&lt;property id=&quot;20300&quot; value=&quot;Slide 81 - &amp;quot;Improper panel installation&amp;quot;&quot;/&gt;&lt;property id=&quot;20307&quot; value=&quot;300&quot;/&gt;&lt;/object&gt;&lt;object type=&quot;3&quot; unique_id=&quot;10030&quot;&gt;&lt;property id=&quot;20148&quot; value=&quot;5&quot;/&gt;&lt;property id=&quot;20300&quot; value=&quot;Slide 33 - &amp;quot;Backfill&amp;quot;&quot;/&gt;&lt;property id=&quot;20307&quot; value=&quot;288&quot;/&gt;&lt;/object&gt;&lt;object type=&quot;3&quot; unique_id=&quot;10031&quot;&gt;&lt;property id=&quot;20148&quot; value=&quot;5&quot;/&gt;&lt;property id=&quot;20300&quot; value=&quot;Slide 34 - &amp;quot;Backfill&amp;quot;&quot;/&gt;&lt;property id=&quot;20307&quot; value=&quot;289&quot;/&gt;&lt;/object&gt;&lt;object type=&quot;3&quot; unique_id=&quot;10032&quot;&gt;&lt;property id=&quot;20148&quot; value=&quot;5&quot;/&gt;&lt;property id=&quot;20300&quot; value=&quot;Slide 35 - &amp;quot;Alternative Backfill&amp;quot;&quot;/&gt;&lt;property id=&quot;20307&quot; value=&quot;290&quot;/&gt;&lt;/object&gt;&lt;object type=&quot;3&quot; unique_id=&quot;10033&quot;&gt;&lt;property id=&quot;20148&quot; value=&quot;5&quot;/&gt;&lt;property id=&quot;20300&quot; value=&quot;Slide 37 - &amp;quot;Proper Grade&amp;quot;&quot;/&gt;&lt;property id=&quot;20307&quot; value=&quot;291&quot;/&gt;&lt;/object&gt;&lt;object type=&quot;3&quot; unique_id=&quot;10034&quot;&gt;&lt;property id=&quot;20148&quot; value=&quot;5&quot;/&gt;&lt;property id=&quot;20300&quot; value=&quot;Slide 38 - &amp;quot;Improper Station height&amp;#x0D;&amp;#x0A;Below Grade&amp;quot;&quot;/&gt;&lt;property id=&quot;20307&quot; value=&quot;299&quot;/&gt;&lt;/object&gt;&lt;object type=&quot;3&quot; unique_id=&quot;10035&quot;&gt;&lt;property id=&quot;20148&quot; value=&quot;5&quot;/&gt;&lt;property id=&quot;20300&quot; value=&quot;Slide 39 - &amp;quot;Height Adjustment&amp;quot;&quot;/&gt;&lt;property id=&quot;20307&quot; value=&quot;292&quot;/&gt;&lt;/object&gt;&lt;object type=&quot;3&quot; unique_id=&quot;10036&quot;&gt;&lt;property id=&quot;20148&quot; value=&quot;5&quot;/&gt;&lt;property id=&quot;20300&quot; value=&quot;Slide 40 - &amp;quot;Height Adjustment&amp;quot;&quot;/&gt;&lt;property id=&quot;20307&quot; value=&quot;302&quot;/&gt;&lt;/object&gt;&lt;object type=&quot;3&quot; unique_id=&quot;10037&quot;&gt;&lt;property id=&quot;20148&quot; value=&quot;5&quot;/&gt;&lt;property id=&quot;20300&quot; value=&quot;Slide 44 - &amp;quot;Decorative Rocks&amp;quot;&quot;/&gt;&lt;property id=&quot;20307&quot; value=&quot;295&quot;/&gt;&lt;/object&gt;&lt;object type=&quot;3&quot; unique_id=&quot;10326&quot;&gt;&lt;property id=&quot;20148&quot; value=&quot;5&quot;/&gt;&lt;property id=&quot;20300&quot; value=&quot;Slide 61&quot;/&gt;&lt;property id=&quot;20307&quot; value=&quot;308&quot;/&gt;&lt;/object&gt;&lt;object type=&quot;3&quot; unique_id=&quot;10327&quot;&gt;&lt;property id=&quot;20148&quot; value=&quot;5&quot;/&gt;&lt;property id=&quot;20300&quot; value=&quot;Slide 63&quot;/&gt;&lt;property id=&quot;20307&quot; value=&quot;309&quot;/&gt;&lt;/object&gt;&lt;object type=&quot;3&quot; unique_id=&quot;10556&quot;&gt;&lt;property id=&quot;20148&quot; value=&quot;5&quot;/&gt;&lt;property id=&quot;20300&quot; value=&quot;Slide 60&quot;/&gt;&lt;property id=&quot;20307&quot; value=&quot;310&quot;/&gt;&lt;/object&gt;&lt;object type=&quot;3&quot; unique_id=&quot;10557&quot;&gt;&lt;property id=&quot;20148&quot; value=&quot;5&quot;/&gt;&lt;property id=&quot;20300&quot; value=&quot;Slide 17 - &amp;quot;Ballasting&amp;#x0D;&amp;#x0A;Precast Forms&amp;quot;&quot;/&gt;&lt;property id=&quot;20307&quot; value=&quot;311&quot;/&gt;&lt;/object&gt;&lt;object type=&quot;3&quot; unique_id=&quot;10558&quot;&gt;&lt;property id=&quot;20148&quot; value=&quot;5&quot;/&gt;&lt;property id=&quot;20300&quot; value=&quot;Slide 18 - &amp;quot;Ballasting&amp;#x0D;&amp;#x0A;Precast Forms&amp;quot;&quot;/&gt;&lt;property id=&quot;20307&quot; value=&quot;312&quot;/&gt;&lt;/object&gt;&lt;object type=&quot;3&quot; unique_id=&quot;10559&quot;&gt;&lt;property id=&quot;20148&quot; value=&quot;5&quot;/&gt;&lt;property id=&quot;20300&quot; value=&quot;Slide 26 - &amp;quot;Inlet Pipe&amp;quot;&quot;/&gt;&lt;property id=&quot;20307&quot; value=&quot;313&quot;/&gt;&lt;/object&gt;&lt;object type=&quot;3&quot; unique_id=&quot;10560&quot;&gt;&lt;property id=&quot;20148&quot; value=&quot;5&quot;/&gt;&lt;property id=&quot;20300&quot; value=&quot;Slide 30 - &amp;quot;Discharge Pipe&amp;quot;&quot;/&gt;&lt;property id=&quot;20307&quot; value=&quot;314&quot;/&gt;&lt;/object&gt;&lt;object type=&quot;3&quot; unique_id=&quot;10991&quot;&gt;&lt;property id=&quot;20148&quot; value=&quot;5&quot;/&gt;&lt;property id=&quot;20300&quot; value=&quot;Slide 57 - &amp;quot;Electrical – Power supply&amp;quot;&quot;/&gt;&lt;property id=&quot;20307&quot; value=&quot;316&quot;/&gt;&lt;/object&gt;&lt;object type=&quot;3&quot; unique_id=&quot;10992&quot;&gt;&lt;property id=&quot;20148&quot; value=&quot;5&quot;/&gt;&lt;property id=&quot;20300&quot; value=&quot;Slide 75 - &amp;quot;Electrical - Conduit&amp;quot;&quot;/&gt;&lt;property id=&quot;20307&quot; value=&quot;315&quot;/&gt;&lt;/object&gt;&lt;object type=&quot;3&quot; unique_id=&quot;10993&quot;&gt;&lt;property id=&quot;20148&quot; value=&quot;5&quot;/&gt;&lt;property id=&quot;20300&quot; value=&quot;Slide 41 - &amp;quot;Height Adjustment&amp;quot;&quot;/&gt;&lt;property id=&quot;20307&quot; value=&quot;319&quot;/&gt;&lt;/object&gt;&lt;object type=&quot;3&quot; unique_id=&quot;10994&quot;&gt;&lt;property id=&quot;20148&quot; value=&quot;5&quot;/&gt;&lt;property id=&quot;20300&quot; value=&quot;Slide 42 - &amp;quot;Height Adjustment&amp;quot;&quot;/&gt;&lt;property id=&quot;20307&quot; value=&quot;317&quot;/&gt;&lt;/object&gt;&lt;object type=&quot;3&quot; unique_id=&quot;10996&quot;&gt;&lt;property id=&quot;20148&quot; value=&quot;5&quot;/&gt;&lt;property id=&quot;20300&quot; value=&quot;Slide 43 - &amp;quot;Height Adjustment&amp;quot;&quot;/&gt;&lt;property id=&quot;20307&quot; value=&quot;320&quot;/&gt;&lt;/object&gt;&lt;object type=&quot;3&quot; unique_id=&quot;11095&quot;&gt;&lt;property id=&quot;20148&quot; value=&quot;5&quot;/&gt;&lt;property id=&quot;20300&quot; value=&quot;Slide 88 - &amp;quot;Startup inspection&amp;quot;&quot;/&gt;&lt;property id=&quot;20307&quot; value=&quot;321&quot;/&gt;&lt;/object&gt;&lt;object type=&quot;3&quot; unique_id=&quot;11096&quot;&gt;&lt;property id=&quot;20148&quot; value=&quot;5&quot;/&gt;&lt;property id=&quot;20300&quot; value=&quot;Slide 89 - &amp;quot;Startup inspection&amp;quot;&quot;/&gt;&lt;property id=&quot;20307&quot; value=&quot;322&quot;/&gt;&lt;/object&gt;&lt;object type=&quot;3&quot; unique_id=&quot;11548&quot;&gt;&lt;property id=&quot;20148&quot; value=&quot;5&quot;/&gt;&lt;property id=&quot;20300&quot; value=&quot;Slide 82 - &amp;quot;Panels – Remote Sentry&amp;quot;&quot;/&gt;&lt;property id=&quot;20307&quot; value=&quot;323&quot;/&gt;&lt;/object&gt;&lt;object type=&quot;3&quot; unique_id=&quot;11549&quot;&gt;&lt;property id=&quot;20148&quot; value=&quot;5&quot;/&gt;&lt;property id=&quot;20300&quot; value=&quot;Slide 84 - &amp;quot;Panels – Remote Sentry&amp;quot;&quot;/&gt;&lt;property id=&quot;20307&quot; value=&quot;324&quot;/&gt;&lt;/object&gt;&lt;object type=&quot;3&quot; unique_id=&quot;12330&quot;&gt;&lt;property id=&quot;20148&quot; value=&quot;5&quot;/&gt;&lt;property id=&quot;20300&quot; value=&quot;Slide 12 - &amp;quot;Inspection – Before you begin &amp;quot;&quot;/&gt;&lt;property id=&quot;20307&quot; value=&quot;325&quot;/&gt;&lt;/object&gt;&lt;object type=&quot;3&quot; unique_id=&quot;12331&quot;&gt;&lt;property id=&quot;20148&quot; value=&quot;5&quot;/&gt;&lt;property id=&quot;20300&quot; value=&quot;Slide 31 - &amp;quot;Discharge Pipe – Discharge Whip&amp;quot;&quot;/&gt;&lt;property id=&quot;20307&quot; value=&quot;326&quot;/&gt;&lt;/object&gt;&lt;object type=&quot;3&quot; unique_id=&quot;12332&quot;&gt;&lt;property id=&quot;20148&quot; value=&quot;5&quot;/&gt;&lt;property id=&quot;20300&quot; value=&quot;Slide 29 - &amp;quot;Discharge Pipe – ‘Compression’&amp;#x0D;&amp;#x0A;coupling&amp;quot;&quot;/&gt;&lt;property id=&quot;20307&quot; value=&quot;327&quot;/&gt;&lt;/object&gt;&lt;object type=&quot;3&quot; unique_id=&quot;12333&quot;&gt;&lt;property id=&quot;20148&quot; value=&quot;5&quot;/&gt;&lt;property id=&quot;20300&quot; value=&quot;Slide 80 - &amp;quot;Panels - wiring&amp;quot;&quot;/&gt;&lt;property id=&quot;20307&quot; value=&quot;328&quot;/&gt;&lt;/object&gt;&lt;object type=&quot;3&quot; unique_id=&quot;12334&quot;&gt;&lt;property id=&quot;20148&quot; value=&quot;5&quot;/&gt;&lt;property id=&quot;20300&quot; value=&quot;Slide 73 - &amp;quot;Electrical – Power supply&amp;quot;&quot;/&gt;&lt;property id=&quot;20307&quot; value=&quot;329&quot;/&gt;&lt;/object&gt;&lt;object type=&quot;3&quot; unique_id=&quot;12563&quot;&gt;&lt;property id=&quot;20148&quot; value=&quot;5&quot;/&gt;&lt;property id=&quot;20300&quot; value=&quot;Slide 7 - &amp;quot;Overview&amp;#x0D;&amp;#x0A;Indoor series stations&amp;quot;&quot;/&gt;&lt;property id=&quot;20307&quot; value=&quot;330&quot;/&gt;&lt;/object&gt;&lt;object type=&quot;3&quot; unique_id=&quot;12564&quot;&gt;&lt;property id=&quot;20148&quot; value=&quot;5&quot;/&gt;&lt;property id=&quot;20300&quot; value=&quot;Slide 67 - &amp;quot; Alarm panel &amp;quot;&quot;/&gt;&lt;property id=&quot;20307&quot; value=&quot;331&quot;/&gt;&lt;/object&gt;&lt;object type=&quot;3&quot; unique_id=&quot;12978&quot;&gt;&lt;property id=&quot;20148&quot; value=&quot;5&quot;/&gt;&lt;property id=&quot;20300&quot; value=&quot;Slide 83 - &amp;quot;Panels – Remote Sentry&amp;quot;&quot;/&gt;&lt;property id=&quot;20307&quot; value=&quot;332&quot;/&gt;&lt;/object&gt;&lt;object type=&quot;3&quot; unique_id=&quot;13159&quot;&gt;&lt;property id=&quot;20148&quot; value=&quot;5&quot;/&gt;&lt;property id=&quot;20300&quot; value=&quot;Slide 28 - &amp;quot;Connection to lateral&amp;quot;&quot;/&gt;&lt;property id=&quot;20307&quot; value=&quot;333&quot;/&gt;&lt;/object&gt;&lt;object type=&quot;3&quot; unique_id=&quot;13461&quot;&gt;&lt;property id=&quot;20148&quot; value=&quot;5&quot;/&gt;&lt;property id=&quot;20300&quot; value=&quot;Slide 10 - &amp;quot;Before you begin- inspection &amp;quot;&quot;/&gt;&lt;property id=&quot;20307&quot; value=&quot;339&quot;/&gt;&lt;/object&gt;&lt;object type=&quot;3&quot; unique_id=&quot;13462&quot;&gt;&lt;property id=&quot;20148&quot; value=&quot;5&quot;/&gt;&lt;property id=&quot;20300&quot; value=&quot;Slide 14 - &amp;quot;Site work – bedding and ballast &amp;quot;&quot;/&gt;&lt;property id=&quot;20307&quot; value=&quot;338&quot;/&gt;&lt;/object&gt;&lt;object type=&quot;3&quot; unique_id=&quot;13463&quot;&gt;&lt;property id=&quot;20148&quot; value=&quot;5&quot;/&gt;&lt;property id=&quot;20300&quot; value=&quot;Slide 21 - &amp;quot;Inlet and discharge piping &amp;quot;&quot;/&gt;&lt;property id=&quot;20307&quot; value=&quot;337&quot;/&gt;&lt;/object&gt;&lt;object type=&quot;3&quot; unique_id=&quot;13464&quot;&gt;&lt;property id=&quot;20148&quot; value=&quot;5&quot;/&gt;&lt;property id=&quot;20300&quot; value=&quot;Slide 32 - &amp;quot;Station backfill requirements &amp;quot;&quot;/&gt;&lt;property id=&quot;20307&quot; value=&quot;336&quot;/&gt;&lt;/object&gt;&lt;object type=&quot;3&quot; unique_id=&quot;13465&quot;&gt;&lt;property id=&quot;20148&quot; value=&quot;5&quot;/&gt;&lt;property id=&quot;20300&quot; value=&quot;Slide 36 - &amp;quot;Station grading &amp;amp; height adjustment &amp;quot;&quot;/&gt;&lt;property id=&quot;20307&quot; value=&quot;335&quot;/&gt;&lt;/object&gt;&lt;object type=&quot;3&quot; unique_id=&quot;13466&quot;&gt;&lt;property id=&quot;20148&quot; value=&quot;5&quot;/&gt;&lt;property id=&quot;20300&quot; value=&quot;Slide 53 - &amp;quot;Electrical segment &amp;quot;&quot;/&gt;&lt;property id=&quot;20307&quot; value=&quot;334&quot;/&gt;&lt;/object&gt;&lt;object type=&quot;3&quot; unique_id=&quot;14061&quot;&gt;&lt;property id=&quot;20148&quot; value=&quot;5&quot;/&gt;&lt;property id=&quot;20300&quot; value=&quot;Slide 3 - &amp;quot;Pressure sewer overview- System&amp;quot;&quot;/&gt;&lt;property id=&quot;20307&quot; value=&quot;345&quot;/&gt;&lt;/object&gt;&lt;object type=&quot;3&quot; unique_id=&quot;14062&quot;&gt;&lt;property id=&quot;20148&quot; value=&quot;5&quot;/&gt;&lt;property id=&quot;20300&quot; value=&quot;Slide 4 - &amp;quot;Environment One corporation&amp;quot;&quot;/&gt;&lt;property id=&quot;20307&quot; value=&quot;346&quot;/&gt;&lt;/object&gt;&lt;object type=&quot;3&quot; unique_id=&quot;14063&quot;&gt;&lt;property id=&quot;20148&quot; value=&quot;5&quot;/&gt;&lt;property id=&quot;20300&quot; value=&quot;Slide 71 - &amp;quot;Panel Wiring&amp;#x0D;&amp;#x0A;line power&amp;quot;&quot;/&gt;&lt;property id=&quot;20307&quot; value=&quot;340&quot;/&gt;&lt;/object&gt;&lt;object type=&quot;3&quot; unique_id=&quot;14067&quot;&gt;&lt;property id=&quot;20148&quot; value=&quot;5&quot;/&gt;&lt;property id=&quot;20300&quot; value=&quot;Slide 87 - &amp;quot;Start up inspection&amp;quot;&quot;/&gt;&lt;property id=&quot;20307&quot; value=&quot;342&quot;/&gt;&lt;/object&gt;&lt;object type=&quot;3&quot; unique_id=&quot;14433&quot;&gt;&lt;property id=&quot;20148&quot; value=&quot;5&quot;/&gt;&lt;property id=&quot;20300&quot; value=&quot;Slide 5 - &amp;quot;Why pressure sewer?&amp;quot;&quot;/&gt;&lt;property id=&quot;20307&quot; value=&quot;347&quot;/&gt;&lt;/object&gt;&lt;object type=&quot;3&quot; unique_id=&quot;14582&quot;&gt;&lt;property id=&quot;20148&quot; value=&quot;5&quot;/&gt;&lt;property id=&quot;20300&quot; value=&quot;Slide 56 - &amp;quot;Electrical – DH versus DR Series&amp;#x0D;&amp;#x0A;Options listed in the online and print catalog for Environment One DH071/Dr071 st&quot;/&gt;&lt;property id=&quot;20307&quot; value=&quot;348&quot;/&gt;&lt;/object&gt;&lt;object type=&quot;3&quot; unique_id=&quot;14583&quot;&gt;&lt;property id=&quot;20148&quot; value=&quot;5&quot;/&gt;&lt;property id=&quot;20300&quot; value=&quot;Slide 68 - &amp;quot;– Alarm panel &amp;quot;&quot;/&gt;&lt;property id=&quot;20307&quot; value=&quot;349&quot;/&gt;&lt;/object&gt;&lt;object type=&quot;3&quot; unique_id=&quot;14584&quot;&gt;&lt;property id=&quot;20148&quot; value=&quot;5&quot;/&gt;&lt;property id=&quot;20300&quot; value=&quot;Slide 69 - &amp;quot;– Alarm panel &amp;quot;&quot;/&gt;&lt;property id=&quot;20307&quot; value=&quot;350&quot;/&gt;&lt;/object&gt;&lt;object type=&quot;3&quot; unique_id=&quot;14585&quot;&gt;&lt;property id=&quot;20148&quot; value=&quot;5&quot;/&gt;&lt;property id=&quot;20300&quot; value=&quot;Slide 85 - &amp;quot;Remote sentry - features&amp;quot;&quot;/&gt;&lt;property id=&quot;20307&quot; value=&quot;351&quot;/&gt;&lt;/object&gt;&lt;object type=&quot;3&quot; unique_id=&quot;15192&quot;&gt;&lt;property id=&quot;20148&quot; value=&quot;5&quot;/&gt;&lt;property id=&quot;20300&quot; value=&quot;Slide 45 - &amp;quot;Ih091 – indoor unit&amp;quot;&quot;/&gt;&lt;property id=&quot;20307&quot; value=&quot;352&quot;/&gt;&lt;/object&gt;&lt;object type=&quot;3&quot; unique_id=&quot;15193&quot;&gt;&lt;property id=&quot;20148&quot; value=&quot;5&quot;/&gt;&lt;property id=&quot;20300&quot; value=&quot;Slide 47 - &amp;quot;Ih091 – indoor unit dimensions&amp;quot;&quot;/&gt;&lt;property id=&quot;20307&quot; value=&quot;354&quot;/&gt;&lt;/object&gt;&lt;object type=&quot;3&quot; unique_id=&quot;15194&quot;&gt;&lt;property id=&quot;20148&quot; value=&quot;5&quot;/&gt;&lt;property id=&quot;20300&quot; value=&quot;Slide 46 - &amp;quot;Ih091 – indoor unit&amp;quot;&quot;/&gt;&lt;property id=&quot;20307&quot; value=&quot;355&quot;/&gt;&lt;/object&gt;&lt;object type=&quot;3&quot; unique_id=&quot;15195&quot;&gt;&lt;property id=&quot;20148&quot; value=&quot;5&quot;/&gt;&lt;property id=&quot;20300&quot; value=&quot;Slide 48 - &amp;quot;Indoor unit – tank and inlet piping&amp;quot;&quot;/&gt;&lt;property id=&quot;20307&quot; value=&quot;353&quot;/&gt;&lt;/object&gt;&lt;object type=&quot;3&quot; unique_id=&quot;15512&quot;&gt;&lt;property id=&quot;20148&quot; value=&quot;5&quot;/&gt;&lt;property id=&quot;20300&quot; value=&quot;Slide 22 - &amp;quot;Pipe materials - classification&amp;quot;&quot;/&gt;&lt;property id=&quot;20307&quot; value=&quot;356&quot;/&gt;&lt;/object&gt;&lt;object type=&quot;3&quot; unique_id=&quot;15513&quot;&gt;&lt;property id=&quot;20148&quot; value=&quot;5&quot;/&gt;&lt;property id=&quot;20300&quot; value=&quot;Slide 23 - &amp;quot;Pipe bedding&amp;quot;&quot;/&gt;&lt;property id=&quot;20307&quot; value=&quot;357&quot;/&gt;&lt;/object&gt;&lt;object type=&quot;3&quot; unique_id=&quot;16162&quot;&gt;&lt;property id=&quot;20148&quot; value=&quot;5&quot;/&gt;&lt;property id=&quot;20300&quot; value=&quot;Slide 49 - &amp;quot;Indoor installation – discharge pipe&amp;quot;&quot;/&gt;&lt;property id=&quot;20307&quot; value=&quot;359&quot;/&gt;&lt;/object&gt;&lt;object type=&quot;3&quot; unique_id=&quot;16163&quot;&gt;&lt;property id=&quot;20148&quot; value=&quot;5&quot;/&gt;&lt;property id=&quot;20300&quot; value=&quot;Slide 50 - &amp;quot;248 cmr 10.00&amp;quot;&quot;/&gt;&lt;property id=&quot;20307&quot; value=&quot;358&quot;/&gt;&lt;/object&gt;&lt;object type=&quot;3&quot; unique_id=&quot;16164&quot;&gt;&lt;property id=&quot;20148&quot; value=&quot;5&quot;/&gt;&lt;property id=&quot;20300&quot; value=&quot;Slide 51 - &amp;quot;Interior check valve location&amp;quot;&quot;/&gt;&lt;property id=&quot;20307&quot; value=&quot;362&quot;/&gt;&lt;/object&gt;&lt;object type=&quot;3&quot; unique_id=&quot;16165&quot;&gt;&lt;property id=&quot;20148&quot; value=&quot;5&quot;/&gt;&lt;property id=&quot;20300&quot; value=&quot;Slide 52 - &amp;quot;Indoor Installation&amp;quot;&quot;/&gt;&lt;property id=&quot;20307&quot; value=&quot;360&quot;/&gt;&lt;/object&gt;&lt;object type=&quot;3&quot; unique_id=&quot;16166&quot;&gt;&lt;property id=&quot;20148&quot; value=&quot;5&quot;/&gt;&lt;property id=&quot;20300&quot; value=&quot;Slide 54 - &amp;quot;Indoor unit panel wiring&amp;quot;&quot;/&gt;&lt;property id=&quot;20307&quot; value=&quot;361&quot;/&gt;&lt;/object&gt;&lt;object type=&quot;3&quot; unique_id=&quot;16167&quot;&gt;&lt;property id=&quot;20148&quot; value=&quot;5&quot;/&gt;&lt;property id=&quot;20300&quot; value=&quot;Slide 55&quot;/&gt;&lt;property id=&quot;20307&quot; value=&quot;363&quot;/&gt;&lt;/object&gt;&lt;object type=&quot;3&quot; unique_id=&quot;16429&quot;&gt;&lt;property id=&quot;20148&quot; value=&quot;5&quot;/&gt;&lt;property id=&quot;20300&quot; value=&quot;Slide 72 - &amp;quot;Protect Panel – Pump cable connections&amp;quot;&quot;/&gt;&lt;property id=&quot;20307&quot; value=&quot;364&quot;/&gt;&lt;/object&gt;&lt;object type=&quot;3&quot; unique_id=&quot;16782&quot;&gt;&lt;property id=&quot;20148&quot; value=&quot;5&quot;/&gt;&lt;property id=&quot;20300&quot; value=&quot;Slide 70 - &amp;quot;Wiring instructions&amp;quot;&quot;/&gt;&lt;property id=&quot;20307&quot; value=&quot;365&quot;/&gt;&lt;/object&gt;&lt;object type=&quot;3&quot; unique_id=&quot;16783&quot;&gt;&lt;property id=&quot;20148&quot; value=&quot;5&quot;/&gt;&lt;property id=&quot;20300&quot; value=&quot;Slide 86 - &amp;quot;Not so remote sentry&amp;quot;&quot;/&gt;&lt;property id=&quot;20307&quot; value=&quot;366&quot;/&gt;&lt;/object&gt;&lt;object type=&quot;3&quot; unique_id=&quot;17234&quot;&gt;&lt;property id=&quot;20148&quot; value=&quot;5&quot;/&gt;&lt;property id=&quot;20300&quot; value=&quot;Slide 77 - &amp;quot;Cable Penetration&amp;quot;&quot;/&gt;&lt;property id=&quot;20307&quot; value=&quot;367&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7167</TotalTime>
  <Words>3833</Words>
  <Application>Microsoft Office PowerPoint</Application>
  <PresentationFormat>On-screen Show (4:3)</PresentationFormat>
  <Paragraphs>529</Paragraphs>
  <Slides>89</Slides>
  <Notes>2</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Trek</vt:lpstr>
      <vt:lpstr>Environment One</vt:lpstr>
      <vt:lpstr>Contents</vt:lpstr>
      <vt:lpstr>Pressure sewer overview- System</vt:lpstr>
      <vt:lpstr>Environment One corporation</vt:lpstr>
      <vt:lpstr>Why pressure sewer?</vt:lpstr>
      <vt:lpstr>Overview D series stations</vt:lpstr>
      <vt:lpstr>Overview Indoor series stations</vt:lpstr>
      <vt:lpstr>Overview d series stations</vt:lpstr>
      <vt:lpstr>Overview D series stations</vt:lpstr>
      <vt:lpstr>Before you begin- inspection </vt:lpstr>
      <vt:lpstr>Inspection – Before you begin </vt:lpstr>
      <vt:lpstr>Inspection – Before you begin </vt:lpstr>
      <vt:lpstr>Keys to Proper Installation</vt:lpstr>
      <vt:lpstr>Site work – bedding and ballast </vt:lpstr>
      <vt:lpstr>Bedding</vt:lpstr>
      <vt:lpstr>Ballasting Poured in Place</vt:lpstr>
      <vt:lpstr>Ballasting Precast Forms</vt:lpstr>
      <vt:lpstr>Ballasting Precast Forms</vt:lpstr>
      <vt:lpstr>Proper station lifting</vt:lpstr>
      <vt:lpstr>Level the station</vt:lpstr>
      <vt:lpstr>Inlet and discharge piping </vt:lpstr>
      <vt:lpstr>Pipe materials - classification</vt:lpstr>
      <vt:lpstr>Pipe bedding</vt:lpstr>
      <vt:lpstr>Backfill up to piping</vt:lpstr>
      <vt:lpstr>Inlet Pipe</vt:lpstr>
      <vt:lpstr>Inlet Pipe</vt:lpstr>
      <vt:lpstr>Discharge Pipe</vt:lpstr>
      <vt:lpstr>Connection to lateral</vt:lpstr>
      <vt:lpstr>Discharge Pipe – ‘Compression’ coupling</vt:lpstr>
      <vt:lpstr>Discharge Pipe</vt:lpstr>
      <vt:lpstr>Discharge Pipe – Discharge Whip</vt:lpstr>
      <vt:lpstr>Station backfill requirements </vt:lpstr>
      <vt:lpstr>Backfill</vt:lpstr>
      <vt:lpstr>Backfill</vt:lpstr>
      <vt:lpstr>Alternative Backfill</vt:lpstr>
      <vt:lpstr>Station grading &amp; height adjustment </vt:lpstr>
      <vt:lpstr>Proper Grade</vt:lpstr>
      <vt:lpstr>Improper Station height Below Grade</vt:lpstr>
      <vt:lpstr>Height Adjustment</vt:lpstr>
      <vt:lpstr>Height Adjustment</vt:lpstr>
      <vt:lpstr>Height Adjustment</vt:lpstr>
      <vt:lpstr>Height Adjustment</vt:lpstr>
      <vt:lpstr>Height Adjustment</vt:lpstr>
      <vt:lpstr>Decorative Rocks</vt:lpstr>
      <vt:lpstr>Ih091 – indoor unit</vt:lpstr>
      <vt:lpstr>Ih091 – indoor unit</vt:lpstr>
      <vt:lpstr>Ih091 – indoor unit dimensions</vt:lpstr>
      <vt:lpstr>Indoor unit – tank and inlet piping</vt:lpstr>
      <vt:lpstr>Indoor installation – discharge pipe</vt:lpstr>
      <vt:lpstr>248 cmr 10.00</vt:lpstr>
      <vt:lpstr>Interior check valve location</vt:lpstr>
      <vt:lpstr>Indoor Installation</vt:lpstr>
      <vt:lpstr>Electrical segment </vt:lpstr>
      <vt:lpstr>Indoor unit panel wiring</vt:lpstr>
      <vt:lpstr>PowerPoint Presentation</vt:lpstr>
      <vt:lpstr>Electrical – DH versus DR Series Options listed in the online and print catalog for Environment One DH071/Dr071 stations.  Which do you select?</vt:lpstr>
      <vt:lpstr>Electrical – Power supply</vt:lpstr>
      <vt:lpstr>PowerPoint Presentation</vt:lpstr>
      <vt:lpstr>Overview EQD &amp; Equalizer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Alarm panel </vt:lpstr>
      <vt:lpstr>– Alarm panel </vt:lpstr>
      <vt:lpstr>– Alarm panel </vt:lpstr>
      <vt:lpstr>Wiring instructions</vt:lpstr>
      <vt:lpstr>Panel Wiring line power</vt:lpstr>
      <vt:lpstr>Protect Panel – Pump cable connections</vt:lpstr>
      <vt:lpstr>Electrical – Power supply</vt:lpstr>
      <vt:lpstr>Electrical – Cable &amp; conduit</vt:lpstr>
      <vt:lpstr>Electrical - Conduit</vt:lpstr>
      <vt:lpstr>Electrical – tank connections</vt:lpstr>
      <vt:lpstr>Cable Penetration</vt:lpstr>
      <vt:lpstr>Panels – rating &amp; location</vt:lpstr>
      <vt:lpstr>Panels - wiring</vt:lpstr>
      <vt:lpstr>Panels - wiring</vt:lpstr>
      <vt:lpstr>Improper panel installation</vt:lpstr>
      <vt:lpstr>Panels – Remote Sentry</vt:lpstr>
      <vt:lpstr>Panels – Remote Sentry</vt:lpstr>
      <vt:lpstr>Panels – Remote Sentry</vt:lpstr>
      <vt:lpstr>Remote sentry - features</vt:lpstr>
      <vt:lpstr>Not so remote sentry</vt:lpstr>
      <vt:lpstr>Start up inspection</vt:lpstr>
      <vt:lpstr>Startup inspection</vt:lpstr>
      <vt:lpstr>Startup inspection</vt:lpstr>
    </vt:vector>
  </TitlesOfParts>
  <Company>Environment One Corp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One</dc:title>
  <dc:creator>EOne Employee</dc:creator>
  <cp:lastModifiedBy>Henry</cp:lastModifiedBy>
  <cp:revision>325</cp:revision>
  <dcterms:created xsi:type="dcterms:W3CDTF">2012-09-07T16:44:00Z</dcterms:created>
  <dcterms:modified xsi:type="dcterms:W3CDTF">2019-02-06T17:29:37Z</dcterms:modified>
</cp:coreProperties>
</file>